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2" r:id="rId4"/>
    <p:sldId id="277" r:id="rId5"/>
    <p:sldId id="279" r:id="rId6"/>
    <p:sldId id="280" r:id="rId7"/>
    <p:sldId id="258" r:id="rId8"/>
    <p:sldId id="281" r:id="rId9"/>
    <p:sldId id="282" r:id="rId10"/>
    <p:sldId id="288" r:id="rId11"/>
    <p:sldId id="284" r:id="rId12"/>
    <p:sldId id="285" r:id="rId13"/>
    <p:sldId id="286" r:id="rId14"/>
    <p:sldId id="287" r:id="rId15"/>
    <p:sldId id="276" r:id="rId16"/>
    <p:sldId id="265" r:id="rId17"/>
    <p:sldId id="266" r:id="rId18"/>
    <p:sldId id="259" r:id="rId19"/>
    <p:sldId id="260" r:id="rId20"/>
    <p:sldId id="261" r:id="rId21"/>
    <p:sldId id="268" r:id="rId22"/>
    <p:sldId id="269" r:id="rId23"/>
    <p:sldId id="272" r:id="rId24"/>
    <p:sldId id="275" r:id="rId25"/>
    <p:sldId id="289" r:id="rId26"/>
    <p:sldId id="267" r:id="rId27"/>
    <p:sldId id="290" r:id="rId28"/>
    <p:sldId id="291" r:id="rId29"/>
    <p:sldId id="292" r:id="rId30"/>
    <p:sldId id="293" r:id="rId31"/>
    <p:sldId id="270" r:id="rId32"/>
    <p:sldId id="271" r:id="rId33"/>
    <p:sldId id="273" r:id="rId34"/>
    <p:sldId id="274" r:id="rId3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242" autoAdjust="0"/>
  </p:normalViewPr>
  <p:slideViewPr>
    <p:cSldViewPr snapToGrid="0">
      <p:cViewPr varScale="1">
        <p:scale>
          <a:sx n="110" d="100"/>
          <a:sy n="110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66E26-DA8F-4ED4-84F5-3028265FEFB6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0A2FDD-62A0-4F59-A034-82D893D524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162647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A2FDD-62A0-4F59-A034-82D893D524EF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92818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A2FDD-62A0-4F59-A034-82D893D524EF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39407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A2FDD-62A0-4F59-A034-82D893D524EF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12278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A2FDD-62A0-4F59-A034-82D893D524EF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951356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0A2FDD-62A0-4F59-A034-82D893D524EF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474459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2229B2-8FA0-8E0E-6BB3-DB0313579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F1C598-15D8-D022-FAB9-4C652FE85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DE33FC-47DB-7D12-EA66-7AE559E1B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667652-CDC1-5BA7-FEBF-CC417B38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4F267E-851F-78B4-AD2A-796A0B2D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295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7A2FE-59E5-4CA1-E223-D243E639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6CFDCAF-A653-C7B0-8A40-6920D551B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1C8FB0-327D-1632-DC8F-E15FE63A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ACE625-F600-74BF-8F35-706A6A63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070BA5-318A-6D2F-D3B5-5BC0E585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15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7F5B3C7-F040-B596-69EF-CBC3F2B9F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909CC2-C1CB-DF2D-C624-3EC877AA3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6D1D7F-4D14-11D8-3BFB-D5717796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3BF369-09D8-310E-6ED3-99DA28913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F86AF8-7B1D-8C8B-D684-BA878BD1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55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7FE766-90D2-CAF9-EBB2-E6846364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BC8920-E746-FC37-BD1F-C1659138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4C429F-1D27-3645-18FF-9E2D65D8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47047-AAFC-A7F2-251C-E94D563E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79DEF6-96EA-D95C-924D-95BC5AFB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9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B0898F-6CF3-E201-41DC-25D3FA4DD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6BBE63-A036-D54F-5174-A752DD068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E56C0D-AD6A-1E81-6113-731A1C43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B2BEA6-9E6F-B11F-0692-A9770F6F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BD251-C488-A989-ECCD-04362672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10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705A3C-42EE-42AC-2304-E4C1A0E3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33C066-BC9E-F226-6281-8545109E2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175743-C5F4-94FD-6C51-B404B94E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39604C-EA6D-2151-F0B5-96A7FC90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60FE2C-8092-97F7-C0A8-3847BB87E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2600DF5-D6A5-E1CC-4BA9-E965BA29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05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DA5C03-862E-51E7-8994-9A4F8DE1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AA51BF-8E78-F5CC-CF57-70B49551E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B53BB4-AF53-1744-B30D-83A13BC74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91FE8DF-6F78-8D59-B2E1-D57BC8785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2A67BFC-959A-45D0-B416-45609A74B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F7689F-99C2-03A8-C25B-91B9D6A54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9BA80B9-8A7C-B9F4-B9FB-9AC0F05BD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4D22A54-7943-B333-1CB4-EF43D317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37DC68-241F-7519-B3AE-6B949F27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F37EBD-0743-6DD3-3E1E-15CC77E4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5FB5F8-F1A4-D777-D58C-8644F055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BBFC3C-0CE2-898C-CED6-C0A9F611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57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852197-B436-7ADE-A576-8E9C4B5F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2BB870A-FFAD-7EBC-16AE-9567F8CB7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1FAC71-1085-8C2C-4FC3-F49EFC11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17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2EE07-1301-667B-8E28-28D131BF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C6697D-C4C4-DD90-1EC2-C31013BD5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EFFAF3-5639-9B6C-866C-3C320AC52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0C6C97-2715-34C6-926F-0B61A54D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4E1258-C391-B1D3-C5F6-24D3AFD8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DB4943-EEED-FA97-5AF9-225678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83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34EAE-4629-B6ED-1B44-43B9DC9F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6A1CD3-8A8C-9887-0A02-213EB9F6F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A49494-22DD-D592-929B-93A0FB6E9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E92E34-6D56-007C-7F5D-DEF3B6BA8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EB1793-30F7-04C1-48BB-E74B4A88A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48D00D-66A7-DF0A-05BD-81C2293A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41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0922B27-D5E7-7673-127C-122C7887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4979E1-334B-9343-192E-4D05203ED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C9EC2-FD90-85F5-FB06-3AD4C9DE4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933941-4382-4263-BA08-3902032BAC25}" type="datetimeFigureOut">
              <a:rPr lang="zh-TW" altLang="en-US" smtClean="0"/>
              <a:t>2025/10/25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745FEE-40C7-6564-A147-FD2594519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00C98A-2F5F-98FE-99A4-A7718F2DA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19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pop-proj.ndc.gov.tw/Custom_Fast_Statistics_Search.aspx?d=H01&amp;m=74&amp;n=228&amp;sms=10358" TargetMode="External"/><Relationship Id="rId2" Type="http://schemas.openxmlformats.org/officeDocument/2006/relationships/hyperlink" Target="https://dep.mohw.gov.tw/DOS/cp-5082-55400-113.html" TargetMode="Externa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-sciencedirect-com.proxy.lib.cgu.edu.tw:8443/journal/journal-of-the-formosan-medical-association" TargetMode="External"/><Relationship Id="rId3" Type="http://schemas.openxmlformats.org/officeDocument/2006/relationships/hyperlink" Target="https://www-sciencedirect-com.proxy.lib.cgu.edu.tw:8443/topics/pharmacology-toxicology-and-pharmaceutical-science/injury" TargetMode="External"/><Relationship Id="rId7" Type="http://schemas.openxmlformats.org/officeDocument/2006/relationships/image" Target="../media/image20.png"/><Relationship Id="rId12" Type="http://schemas.openxmlformats.org/officeDocument/2006/relationships/image" Target="../media/image22.emf"/><Relationship Id="rId2" Type="http://schemas.openxmlformats.org/officeDocument/2006/relationships/hyperlink" Target="https://www-sciencedirect-com.proxy.lib.cgu.edu.tw:8443/topics/pharmacology-toxicology-and-pharmaceutical-science/spinal-cord-injur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-sciencedirect-com.proxy.lib.cgu.edu.tw:8443/topics/medicine-and-dentistry/catastrophic-illness" TargetMode="External"/><Relationship Id="rId11" Type="http://schemas.openxmlformats.org/officeDocument/2006/relationships/oleObject" Target="../embeddings/oleObject1.bin"/><Relationship Id="rId5" Type="http://schemas.openxmlformats.org/officeDocument/2006/relationships/hyperlink" Target="https://www-sciencedirect-com.proxy.lib.cgu.edu.tw:8443/topics/medicine-and-dentistry/quality-of-life" TargetMode="External"/><Relationship Id="rId10" Type="http://schemas.openxmlformats.org/officeDocument/2006/relationships/image" Target="../media/image21.png"/><Relationship Id="rId4" Type="http://schemas.openxmlformats.org/officeDocument/2006/relationships/hyperlink" Target="https://www-sciencedirect-com.proxy.lib.cgu.edu.tw:8443/topics/pharmacology-toxicology-and-pharmaceutical-science/ovary-cancer" TargetMode="External"/><Relationship Id="rId9" Type="http://schemas.openxmlformats.org/officeDocument/2006/relationships/hyperlink" Target="https://www-sciencedirect-com.proxy.lib.cgu.edu.tw:8443/journal/journal-of-the-formosan-medical-association/vol/123/suppl/S3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life-expectancy" TargetMode="External"/><Relationship Id="rId2" Type="http://schemas.openxmlformats.org/officeDocument/2006/relationships/hyperlink" Target="https://ourworldindata.org/its-not-just-about-child-mortality-life-expectancy-improved-at-all-ages" TargetMode="Externa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hyperlink" Target="https://ourworldindata.org/life-expectancy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3-030-49970-9" TargetMode="External"/><Relationship Id="rId7" Type="http://schemas.openxmlformats.org/officeDocument/2006/relationships/hyperlink" Target="https://www.mortality.org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supercentenarians.org/en/" TargetMode="Externa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upercentenarians.org/en/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6%8F%90%E6%89%98%E8%AF%BA%E6%96%AF" TargetMode="External"/><Relationship Id="rId3" Type="http://schemas.openxmlformats.org/officeDocument/2006/relationships/hyperlink" Target="https://zh.wikipedia.org/wiki/%E5%9C%AD%E5%B0%94%E5%A5%87%E8%AF%BA" TargetMode="External"/><Relationship Id="rId7" Type="http://schemas.openxmlformats.org/officeDocument/2006/relationships/image" Target="../media/image4.jpg"/><Relationship Id="rId2" Type="http://schemas.openxmlformats.org/officeDocument/2006/relationships/hyperlink" Target="https://zh.wikipedia.org/wiki/%E5%8E%84%E4%BF%84%E6%96%A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6%9E%81%E5%85%89" TargetMode="External"/><Relationship Id="rId5" Type="http://schemas.openxmlformats.org/officeDocument/2006/relationships/hyperlink" Target="https://zh.wikipedia.org/wiki/%E5%B8%8C%E8%85%8A%E6%96%87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3" Type="http://schemas.openxmlformats.org/officeDocument/2006/relationships/hyperlink" Target="https://www.mortality.org/Country/Country?cntr=FRATNP" TargetMode="External"/><Relationship Id="rId18" Type="http://schemas.openxmlformats.org/officeDocument/2006/relationships/hyperlink" Target="https://www.mortality.org/Country/Country?cntr=LTU" TargetMode="External"/><Relationship Id="rId26" Type="http://schemas.openxmlformats.org/officeDocument/2006/relationships/hyperlink" Target="https://www.mortality.org/Country/Country?cntr=NLD" TargetMode="External"/><Relationship Id="rId39" Type="http://schemas.openxmlformats.org/officeDocument/2006/relationships/hyperlink" Target="https://www.mortality.org/Country/Country?cntr=GBR_NP" TargetMode="External"/><Relationship Id="rId21" Type="http://schemas.openxmlformats.org/officeDocument/2006/relationships/hyperlink" Target="https://www.mortality.org/Country/Country?cntr=GRC" TargetMode="External"/><Relationship Id="rId34" Type="http://schemas.openxmlformats.org/officeDocument/2006/relationships/hyperlink" Target="https://www.mortality.org/Country/Country?cntr=NOR" TargetMode="External"/><Relationship Id="rId42" Type="http://schemas.openxmlformats.org/officeDocument/2006/relationships/hyperlink" Target="https://www.mortality.org/Country/Country?cntr=PRT" TargetMode="External"/><Relationship Id="rId7" Type="http://schemas.openxmlformats.org/officeDocument/2006/relationships/hyperlink" Target="https://www.mortality.org/Country/Country?cntr=UKR" TargetMode="External"/><Relationship Id="rId2" Type="http://schemas.openxmlformats.org/officeDocument/2006/relationships/notesSlide" Target="../notesSlides/notesSlide5.xml"/><Relationship Id="rId16" Type="http://schemas.openxmlformats.org/officeDocument/2006/relationships/hyperlink" Target="https://www.mortality.org/Country/Country?cntr=BEL" TargetMode="External"/><Relationship Id="rId20" Type="http://schemas.openxmlformats.org/officeDocument/2006/relationships/hyperlink" Target="https://www.mortality.org/Country/Country?cntr=BGR" TargetMode="External"/><Relationship Id="rId29" Type="http://schemas.openxmlformats.org/officeDocument/2006/relationships/hyperlink" Target="https://www.mortality.org/Country/Country?cntr=HUN" TargetMode="External"/><Relationship Id="rId41" Type="http://schemas.openxmlformats.org/officeDocument/2006/relationships/hyperlink" Target="https://www.mortality.org/Country/Country?cntr=ISR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ortality.org/Country/Country?cntr=KOR" TargetMode="External"/><Relationship Id="rId11" Type="http://schemas.openxmlformats.org/officeDocument/2006/relationships/hyperlink" Target="https://www.mortality.org/Country/Country?cntr=RUS" TargetMode="External"/><Relationship Id="rId24" Type="http://schemas.openxmlformats.org/officeDocument/2006/relationships/hyperlink" Target="https://www.mortality.org/Country/Country?cntr=CAN" TargetMode="External"/><Relationship Id="rId32" Type="http://schemas.openxmlformats.org/officeDocument/2006/relationships/hyperlink" Target="https://www.mortality.org/Country/Country?cntr=HRV" TargetMode="External"/><Relationship Id="rId37" Type="http://schemas.openxmlformats.org/officeDocument/2006/relationships/hyperlink" Target="https://www.mortality.org/Country/Country?cntr=IRL" TargetMode="External"/><Relationship Id="rId40" Type="http://schemas.openxmlformats.org/officeDocument/2006/relationships/hyperlink" Target="https://www.mortality.org/Country/Country?cntr=DNK" TargetMode="External"/><Relationship Id="rId5" Type="http://schemas.openxmlformats.org/officeDocument/2006/relationships/hyperlink" Target="https://www.mortality.org/Country/Country?cntr=ITA" TargetMode="External"/><Relationship Id="rId15" Type="http://schemas.openxmlformats.org/officeDocument/2006/relationships/hyperlink" Target="https://www.mortality.org/Country/Country?cntr=SVK" TargetMode="External"/><Relationship Id="rId23" Type="http://schemas.openxmlformats.org/officeDocument/2006/relationships/hyperlink" Target="https://www.mortality.org/Country/Country?cntr=ESP" TargetMode="External"/><Relationship Id="rId28" Type="http://schemas.openxmlformats.org/officeDocument/2006/relationships/hyperlink" Target="https://www.mortality.org/Country/Country?cntr=CHL" TargetMode="External"/><Relationship Id="rId36" Type="http://schemas.openxmlformats.org/officeDocument/2006/relationships/hyperlink" Target="https://www.mortality.org/Country/Country?cntr=CZE" TargetMode="External"/><Relationship Id="rId10" Type="http://schemas.openxmlformats.org/officeDocument/2006/relationships/hyperlink" Target="https://www.mortality.org/Country/Country?cntr=JPN" TargetMode="External"/><Relationship Id="rId19" Type="http://schemas.openxmlformats.org/officeDocument/2006/relationships/hyperlink" Target="https://www.mortality.org/Country/Country?cntr=SVN" TargetMode="External"/><Relationship Id="rId31" Type="http://schemas.openxmlformats.org/officeDocument/2006/relationships/hyperlink" Target="https://www.mortality.org/Country/Country?cntr=CHE" TargetMode="External"/><Relationship Id="rId44" Type="http://schemas.openxmlformats.org/officeDocument/2006/relationships/hyperlink" Target="https://www.mortality.org/" TargetMode="External"/><Relationship Id="rId4" Type="http://schemas.openxmlformats.org/officeDocument/2006/relationships/hyperlink" Target="https://www.mortality.org/Country/Country?cntr=EST" TargetMode="External"/><Relationship Id="rId9" Type="http://schemas.openxmlformats.org/officeDocument/2006/relationships/hyperlink" Target="https://www.mortality.org/Country/Country?cntr=FIN" TargetMode="External"/><Relationship Id="rId14" Type="http://schemas.openxmlformats.org/officeDocument/2006/relationships/hyperlink" Target="https://www.mortality.org/Country/Country?cntr=LVA" TargetMode="External"/><Relationship Id="rId22" Type="http://schemas.openxmlformats.org/officeDocument/2006/relationships/hyperlink" Target="https://www.mortality.org/Country/Country?cntr=LUX" TargetMode="External"/><Relationship Id="rId27" Type="http://schemas.openxmlformats.org/officeDocument/2006/relationships/hyperlink" Target="https://www.mortality.org/Country/Country?cntr=SWE" TargetMode="External"/><Relationship Id="rId30" Type="http://schemas.openxmlformats.org/officeDocument/2006/relationships/hyperlink" Target="https://www.mortality.org/Country/Country?cntr=NZL_NP" TargetMode="External"/><Relationship Id="rId35" Type="http://schemas.openxmlformats.org/officeDocument/2006/relationships/hyperlink" Target="https://www.mortality.org/Country/Country?cntr=TWN" TargetMode="External"/><Relationship Id="rId43" Type="http://schemas.openxmlformats.org/officeDocument/2006/relationships/hyperlink" Target="https://www.mortality.org/Country/Country?cntr=USA" TargetMode="External"/><Relationship Id="rId8" Type="http://schemas.openxmlformats.org/officeDocument/2006/relationships/hyperlink" Target="https://www.mortality.org/Country/Country?cntr=AUT" TargetMode="External"/><Relationship Id="rId3" Type="http://schemas.openxmlformats.org/officeDocument/2006/relationships/hyperlink" Target="https://www.mortality.org/Country/Country?cntr=AUS" TargetMode="External"/><Relationship Id="rId12" Type="http://schemas.openxmlformats.org/officeDocument/2006/relationships/hyperlink" Target="https://www.mortality.org/Country/Country?cntr=BLR" TargetMode="External"/><Relationship Id="rId17" Type="http://schemas.openxmlformats.org/officeDocument/2006/relationships/hyperlink" Target="https://www.mortality.org/Country/Country?cntr=DEUTNP" TargetMode="External"/><Relationship Id="rId25" Type="http://schemas.openxmlformats.org/officeDocument/2006/relationships/hyperlink" Target="https://www.mortality.org/Country/Country?cntr=HKG" TargetMode="External"/><Relationship Id="rId33" Type="http://schemas.openxmlformats.org/officeDocument/2006/relationships/hyperlink" Target="https://www.mortality.org/Country/Country?cntr=ISL" TargetMode="External"/><Relationship Id="rId38" Type="http://schemas.openxmlformats.org/officeDocument/2006/relationships/hyperlink" Target="https://www.mortality.org/Country/Country?cntr=PO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eslite.com/search?author=WyLlpaflvrfvvI7okZvnsbPlqJwiXQ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915F5B-B91F-816B-2F46-8632C1C23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第三章</a:t>
            </a:r>
            <a:br>
              <a:rPr lang="en-US" altLang="zh-CN" dirty="0"/>
            </a:br>
            <a:r>
              <a:rPr lang="zh-TW" altLang="en-US" dirty="0"/>
              <a:t>整個夏日之後</a:t>
            </a:r>
            <a:r>
              <a:rPr lang="en-US" altLang="zh-TW" dirty="0"/>
              <a:t>-</a:t>
            </a:r>
            <a:r>
              <a:rPr lang="zh-TW" altLang="en-US" b="1" dirty="0">
                <a:solidFill>
                  <a:srgbClr val="FF0000"/>
                </a:solidFill>
              </a:rPr>
              <a:t>老化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C6BDB04-4249-3286-236B-16F91D078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2025.10.29 </a:t>
            </a:r>
            <a:r>
              <a:rPr lang="zh-TW" altLang="en-US" dirty="0"/>
              <a:t>林建和 </a:t>
            </a:r>
          </a:p>
        </p:txBody>
      </p:sp>
    </p:spTree>
    <p:extLst>
      <p:ext uri="{BB962C8B-B14F-4D97-AF65-F5344CB8AC3E}">
        <p14:creationId xmlns:p14="http://schemas.microsoft.com/office/powerpoint/2010/main" val="1896844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031EF67A-A0D2-B293-8EDC-CE86754E4E9F}"/>
              </a:ext>
            </a:extLst>
          </p:cNvPr>
          <p:cNvSpPr txBox="1"/>
          <p:nvPr/>
        </p:nvSpPr>
        <p:spPr>
          <a:xfrm>
            <a:off x="820881" y="817107"/>
            <a:ext cx="10775374" cy="49552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「不健康壽命（俗稱 </a:t>
            </a:r>
            <a:r>
              <a:rPr lang="zh-TW" altLang="en-US" sz="2800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不健康餘命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）」</a:t>
            </a:r>
            <a:r>
              <a:rPr lang="zh-CN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sz="2800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定義與計算方式</a:t>
            </a:r>
          </a:p>
          <a:p>
            <a:pPr>
              <a:buNone/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📌 定義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根據 衛生福利部統計處提供的資料，所謂「零歲健康平均餘命」是指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「預期存活壽命中，扣除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住院／重大傷病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及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『</a:t>
            </a:r>
            <a:r>
              <a:rPr lang="zh-TW" altLang="en-US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慢性病失能／功能障礙</a:t>
            </a:r>
            <a:r>
              <a:rPr lang="en-US" altLang="zh-TW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』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等預期不健康就診年數」。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「不健康壽命」基本上就是：</a:t>
            </a:r>
          </a:p>
          <a:p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平均壽命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− 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健康壽命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= 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不健康壽命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（或不健康餘命）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在</a:t>
            </a:r>
            <a:r>
              <a: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一般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報導中，「不健康餘命」常被描述為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「臥床、需要他人照顧或有失能狀態的年數」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  <a:p>
            <a:pPr>
              <a:buNone/>
            </a:pPr>
            <a:b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endParaRPr lang="zh-TW" altLang="en-US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🧮 判定標準與衡量方式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衛福部將「健康」狀態定義為「身體健康、不需依賴他人」的狀態。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具體資料來源與計算方式包括：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住院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重大傷病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慢性病失能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功能障礙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、</a:t>
            </a:r>
            <a:r>
              <a:rPr lang="zh-TW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等指標的統計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因此，不健康壽命可視為在「尚存活」但「非健康／需照顧／失能」這段時間。</a:t>
            </a:r>
          </a:p>
        </p:txBody>
      </p:sp>
    </p:spTree>
    <p:extLst>
      <p:ext uri="{BB962C8B-B14F-4D97-AF65-F5344CB8AC3E}">
        <p14:creationId xmlns:p14="http://schemas.microsoft.com/office/powerpoint/2010/main" val="15374576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8F0A0DC1-FC46-778C-8F36-A06435D5B18E}"/>
              </a:ext>
            </a:extLst>
          </p:cNvPr>
          <p:cNvSpPr txBox="1"/>
          <p:nvPr/>
        </p:nvSpPr>
        <p:spPr>
          <a:xfrm>
            <a:off x="397452" y="1965150"/>
            <a:ext cx="4257675" cy="132343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健康平均餘命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（</a:t>
            </a:r>
            <a:r>
              <a:rPr lang="en-US" altLang="zh-CN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HLE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）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hlinkClick r:id="rId2"/>
            </a:endParaRPr>
          </a:p>
          <a:p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衛生福利部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統計處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， </a:t>
            </a:r>
            <a:endParaRPr lang="en-US" altLang="zh-CN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  <a:hlinkClick r:id="rId2"/>
            </a:endParaRP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更新時間：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114-06-05</a:t>
            </a:r>
          </a:p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/>
              </a:rPr>
              <a:t>https://dep.mohw.gov.tw/DOS/cp-5082-55400-113.htm</a:t>
            </a:r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7945B455-F01E-BCB1-A93D-ABEDD4E68D2C}"/>
              </a:ext>
            </a:extLst>
          </p:cNvPr>
          <p:cNvSpPr txBox="1"/>
          <p:nvPr/>
        </p:nvSpPr>
        <p:spPr>
          <a:xfrm>
            <a:off x="397452" y="220579"/>
            <a:ext cx="4257675" cy="1569660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>
            <a:defPPr>
              <a:defRPr lang="zh-TW"/>
            </a:defPPr>
            <a:lvl1pPr>
              <a:defRPr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sz="1600" dirty="0">
                <a:hlinkClick r:id="rId3"/>
              </a:rPr>
              <a:t>零歲平均餘命</a:t>
            </a:r>
            <a:r>
              <a:rPr lang="zh-CN" altLang="en-US" sz="1600" dirty="0">
                <a:hlinkClick r:id="rId3"/>
              </a:rPr>
              <a:t>（</a:t>
            </a:r>
            <a:r>
              <a:rPr lang="en-US" altLang="zh-CN" sz="1600" dirty="0">
                <a:hlinkClick r:id="rId3"/>
              </a:rPr>
              <a:t>LE</a:t>
            </a:r>
            <a:r>
              <a:rPr lang="zh-CN" altLang="en-US" sz="1600" dirty="0">
                <a:hlinkClick r:id="rId3"/>
              </a:rPr>
              <a:t>）</a:t>
            </a:r>
            <a:endParaRPr lang="en-US" altLang="zh-TW" sz="1600" dirty="0">
              <a:hlinkClick r:id="rId3"/>
            </a:endParaRPr>
          </a:p>
          <a:p>
            <a:r>
              <a:rPr lang="zh-TW" altLang="en-US" sz="1600" dirty="0">
                <a:hlinkClick r:id="rId3"/>
              </a:rPr>
              <a:t>國家發展委員會人口推估查詢系統</a:t>
            </a:r>
            <a:r>
              <a:rPr lang="zh-CN" altLang="en-US" sz="1600" dirty="0">
                <a:hlinkClick r:id="rId3"/>
              </a:rPr>
              <a:t>，</a:t>
            </a:r>
            <a:endParaRPr lang="en-US" altLang="zh-CN" sz="1600" dirty="0">
              <a:hlinkClick r:id="rId3"/>
            </a:endParaRPr>
          </a:p>
          <a:p>
            <a:r>
              <a:rPr lang="zh-TW" altLang="en-US" sz="1600" dirty="0">
                <a:hlinkClick r:id="rId3"/>
              </a:rPr>
              <a:t>更新日期</a:t>
            </a:r>
            <a:r>
              <a:rPr lang="zh-CN" altLang="en-US" sz="1600" dirty="0">
                <a:hlinkClick r:id="rId3"/>
              </a:rPr>
              <a:t>：</a:t>
            </a:r>
            <a:r>
              <a:rPr lang="en-US" altLang="zh-TW" sz="1600" dirty="0">
                <a:hlinkClick r:id="rId3"/>
              </a:rPr>
              <a:t>114-06-04</a:t>
            </a:r>
          </a:p>
          <a:p>
            <a:r>
              <a:rPr lang="en-US" altLang="zh-TW" sz="1600" dirty="0">
                <a:hlinkClick r:id="rId3"/>
              </a:rPr>
              <a:t>https://pop-proj.ndc.gov.tw/Custom_Fast_Statistics_Search.aspx?d=H01&amp;m=74&amp;n=228&amp;sms=10358</a:t>
            </a:r>
            <a:endParaRPr lang="zh-TW" altLang="en-US" sz="1600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4838FEC7-EAD5-7856-5A60-2630291299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364420"/>
              </p:ext>
            </p:extLst>
          </p:nvPr>
        </p:nvGraphicFramePr>
        <p:xfrm>
          <a:off x="5153891" y="114026"/>
          <a:ext cx="6556664" cy="6349126"/>
        </p:xfrm>
        <a:graphic>
          <a:graphicData uri="http://schemas.openxmlformats.org/drawingml/2006/table">
            <a:tbl>
              <a:tblPr/>
              <a:tblGrid>
                <a:gridCol w="1340660">
                  <a:extLst>
                    <a:ext uri="{9D8B030D-6E8A-4147-A177-3AD203B41FA5}">
                      <a16:colId xmlns:a16="http://schemas.microsoft.com/office/drawing/2014/main" val="1348105126"/>
                    </a:ext>
                  </a:extLst>
                </a:gridCol>
                <a:gridCol w="1738668">
                  <a:extLst>
                    <a:ext uri="{9D8B030D-6E8A-4147-A177-3AD203B41FA5}">
                      <a16:colId xmlns:a16="http://schemas.microsoft.com/office/drawing/2014/main" val="4088020136"/>
                    </a:ext>
                  </a:extLst>
                </a:gridCol>
                <a:gridCol w="1738668">
                  <a:extLst>
                    <a:ext uri="{9D8B030D-6E8A-4147-A177-3AD203B41FA5}">
                      <a16:colId xmlns:a16="http://schemas.microsoft.com/office/drawing/2014/main" val="2984612399"/>
                    </a:ext>
                  </a:extLst>
                </a:gridCol>
                <a:gridCol w="1738668">
                  <a:extLst>
                    <a:ext uri="{9D8B030D-6E8A-4147-A177-3AD203B41FA5}">
                      <a16:colId xmlns:a16="http://schemas.microsoft.com/office/drawing/2014/main" val="1919196984"/>
                    </a:ext>
                  </a:extLst>
                </a:gridCol>
              </a:tblGrid>
              <a:tr h="746386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年份</a:t>
                      </a:r>
                      <a:endParaRPr lang="zh-TW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平均壽命</a:t>
                      </a:r>
                      <a:b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LE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健康</a:t>
                      </a:r>
                      <a:b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</a:b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平均壽命</a:t>
                      </a:r>
                      <a:b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HLE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不健康</a:t>
                      </a:r>
                      <a:b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</a:b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平均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餘</a:t>
                      </a:r>
                      <a: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命</a:t>
                      </a:r>
                      <a:br>
                        <a:rPr lang="zh-TW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</a:br>
                      <a:r>
                        <a:rPr 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UHLE</a:t>
                      </a:r>
                    </a:p>
                  </a:txBody>
                  <a:tcPr marL="7647" marR="7647" marT="7647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453404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2003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77.35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69.90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7.45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448868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2004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77.48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69.46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8.02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9689455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2005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77.42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69.54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7.88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2891191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2006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77.90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70.23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7.67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4938109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2007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78.38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70.36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8.02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4829822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2008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78.57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70.49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8.08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59933078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2009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79.01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70.78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8.23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0589302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2010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79.18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71.02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8.16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32619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2011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79.15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70.83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8.32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6857803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2012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79.51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71.56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7.95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755447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2013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80.02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71.78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8.24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8403289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2014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79.84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71.58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8.26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9119616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2015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80.20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71.87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8.33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982364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2016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80.00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71.83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8.17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3563932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2017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80.39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72.07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8.32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7037541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2018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80.69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72.28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8.41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5664552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2019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80.86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72.39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8.47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4538174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2020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81.32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73.28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8.04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4702087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2021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80.86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73.30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7.56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0288320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2022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79.84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72.43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7.41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8245638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2023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80.23</a:t>
                      </a: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72.45</a:t>
                      </a: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7.78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3384220"/>
                  </a:ext>
                </a:extLst>
              </a:tr>
              <a:tr h="25467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2024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80.77 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　</a:t>
                      </a:r>
                    </a:p>
                  </a:txBody>
                  <a:tcPr marL="7647" marR="7647" marT="7647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4403731"/>
                  </a:ext>
                </a:extLst>
              </a:tr>
            </a:tbl>
          </a:graphicData>
        </a:graphic>
      </p:graphicFrame>
      <p:sp>
        <p:nvSpPr>
          <p:cNvPr id="21" name="矩形: 圓角 20">
            <a:extLst>
              <a:ext uri="{FF2B5EF4-FFF2-40B4-BE49-F238E27FC236}">
                <a16:creationId xmlns:a16="http://schemas.microsoft.com/office/drawing/2014/main" id="{BCD0025D-AC9F-1204-D63D-22E4DFC1976C}"/>
              </a:ext>
            </a:extLst>
          </p:cNvPr>
          <p:cNvSpPr/>
          <p:nvPr/>
        </p:nvSpPr>
        <p:spPr>
          <a:xfrm>
            <a:off x="4831773" y="5891645"/>
            <a:ext cx="7055427" cy="40524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014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A0639DC1-3698-E5EE-7721-5F5B3B2B13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" y="272328"/>
            <a:ext cx="11315700" cy="5648325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9796E6BC-AE80-E711-7114-BA3B55311710}"/>
              </a:ext>
            </a:extLst>
          </p:cNvPr>
          <p:cNvSpPr/>
          <p:nvPr/>
        </p:nvSpPr>
        <p:spPr>
          <a:xfrm>
            <a:off x="1953491" y="2296391"/>
            <a:ext cx="613064" cy="2670463"/>
          </a:xfrm>
          <a:prstGeom prst="roundRect">
            <a:avLst/>
          </a:prstGeom>
          <a:solidFill>
            <a:schemeClr val="bg2">
              <a:lumMod val="90000"/>
              <a:alpha val="3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zh-CN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不健康壽命</a:t>
            </a:r>
            <a:endParaRPr lang="en-US" altLang="zh-CN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7.45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9.6%</a:t>
            </a:r>
            <a:endParaRPr lang="zh-TW" altLang="en-US" sz="1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2EB8CA69-DC11-3D1F-B64E-371ECA2AF98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5649652"/>
              </p:ext>
            </p:extLst>
          </p:nvPr>
        </p:nvGraphicFramePr>
        <p:xfrm>
          <a:off x="692150" y="5717165"/>
          <a:ext cx="11061700" cy="1009650"/>
        </p:xfrm>
        <a:graphic>
          <a:graphicData uri="http://schemas.openxmlformats.org/drawingml/2006/table">
            <a:tbl>
              <a:tblPr/>
              <a:tblGrid>
                <a:gridCol w="2114550">
                  <a:extLst>
                    <a:ext uri="{9D8B030D-6E8A-4147-A177-3AD203B41FA5}">
                      <a16:colId xmlns:a16="http://schemas.microsoft.com/office/drawing/2014/main" val="1438934784"/>
                    </a:ext>
                  </a:extLst>
                </a:gridCol>
                <a:gridCol w="2368550">
                  <a:extLst>
                    <a:ext uri="{9D8B030D-6E8A-4147-A177-3AD203B41FA5}">
                      <a16:colId xmlns:a16="http://schemas.microsoft.com/office/drawing/2014/main" val="1519318188"/>
                    </a:ext>
                  </a:extLst>
                </a:gridCol>
                <a:gridCol w="2622550">
                  <a:extLst>
                    <a:ext uri="{9D8B030D-6E8A-4147-A177-3AD203B41FA5}">
                      <a16:colId xmlns:a16="http://schemas.microsoft.com/office/drawing/2014/main" val="1125997858"/>
                    </a:ext>
                  </a:extLst>
                </a:gridCol>
                <a:gridCol w="3956050">
                  <a:extLst>
                    <a:ext uri="{9D8B030D-6E8A-4147-A177-3AD203B41FA5}">
                      <a16:colId xmlns:a16="http://schemas.microsoft.com/office/drawing/2014/main" val="2500280753"/>
                    </a:ext>
                  </a:extLst>
                </a:gridCol>
              </a:tblGrid>
              <a:tr h="336550">
                <a:tc gridSpan="3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二十（</a:t>
                      </a:r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2003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、</a:t>
                      </a:r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2023</a:t>
                      </a:r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）年的變化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136651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壽命增加了多少年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健康年數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多了</a:t>
                      </a:r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多少年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+mn-ea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不健康的年數多</a:t>
                      </a:r>
                      <a:r>
                        <a:rPr lang="zh-CN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了</a:t>
                      </a:r>
                      <a:r>
                        <a:rPr lang="zh-TW" alt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少年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CN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不健康生活所占的比例變化了多少</a:t>
                      </a:r>
                      <a:endParaRPr lang="zh-TW" altLang="en-US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371446"/>
                  </a:ext>
                </a:extLst>
              </a:tr>
              <a:tr h="336550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2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2.88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2000" b="1" i="0" u="none" strike="noStrike" dirty="0">
                          <a:solidFill>
                            <a:srgbClr val="FF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2.55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</a:rPr>
                        <a:t>0.33</a:t>
                      </a:r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 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</a:rPr>
                        <a:t>9.6% </a:t>
                      </a:r>
                      <a:r>
                        <a:rPr lang="zh-TW" altLang="en-US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→ </a:t>
                      </a:r>
                      <a:r>
                        <a:rPr lang="en-US" altLang="zh-TW" sz="2000" dirty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9.7%</a:t>
                      </a:r>
                      <a:endParaRPr lang="en-US" altLang="zh-TW" sz="2000" b="0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0995877"/>
                  </a:ext>
                </a:extLst>
              </a:tr>
            </a:tbl>
          </a:graphicData>
        </a:graphic>
      </p:graphicFrame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B863B1B9-C6D3-E545-0B0E-A30EAD98EAC1}"/>
              </a:ext>
            </a:extLst>
          </p:cNvPr>
          <p:cNvSpPr/>
          <p:nvPr/>
        </p:nvSpPr>
        <p:spPr>
          <a:xfrm>
            <a:off x="9963150" y="1420091"/>
            <a:ext cx="613064" cy="2670463"/>
          </a:xfrm>
          <a:prstGeom prst="roundRect">
            <a:avLst/>
          </a:prstGeom>
          <a:solidFill>
            <a:schemeClr val="bg2">
              <a:lumMod val="90000"/>
              <a:alpha val="30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zh-CN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不健康壽命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7.78</a:t>
            </a:r>
          </a:p>
          <a:p>
            <a:pPr algn="ctr"/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9.6%</a:t>
            </a:r>
            <a:endParaRPr lang="zh-TW" altLang="en-US" sz="1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8041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BE1EFAA6-76D6-DD5E-3F22-81CE479A5E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142875"/>
            <a:ext cx="9420225" cy="657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815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B75EA5B-1BAE-4AEF-0545-FEB04705F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01" y="161925"/>
            <a:ext cx="9429750" cy="5619750"/>
          </a:xfrm>
          <a:prstGeom prst="rect">
            <a:avLst/>
          </a:prstGeom>
        </p:spPr>
      </p:pic>
      <p:sp>
        <p:nvSpPr>
          <p:cNvPr id="4" name="矩形: 圓角 3">
            <a:extLst>
              <a:ext uri="{FF2B5EF4-FFF2-40B4-BE49-F238E27FC236}">
                <a16:creationId xmlns:a16="http://schemas.microsoft.com/office/drawing/2014/main" id="{2BF96942-E723-AB5E-79AC-4B35C2BD55EB}"/>
              </a:ext>
            </a:extLst>
          </p:cNvPr>
          <p:cNvSpPr/>
          <p:nvPr/>
        </p:nvSpPr>
        <p:spPr>
          <a:xfrm>
            <a:off x="1621849" y="3325092"/>
            <a:ext cx="9255703" cy="2722418"/>
          </a:xfrm>
          <a:prstGeom prst="roundRect">
            <a:avLst>
              <a:gd name="adj" fmla="val 967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</a:t>
            </a:r>
            <a:r>
              <a:rPr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概念性老化速率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Conceptual Aging Rate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）」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想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直觀表達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健康壽命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平均壽命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之間關係的指標。</a:t>
            </a:r>
          </a:p>
          <a:p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我們可以這樣理解：老化速率 ≒ 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不健康壽命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 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平均壽命</a:t>
            </a:r>
          </a:p>
          <a:p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也就是說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當一個人平均壽命增加：</a:t>
            </a: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但不健康年數也同步增加 → 老化速率高（表示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健康延長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不如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壽命延長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快）。</a:t>
            </a: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若健康壽命的增加幅度大於總壽命 → 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老化速率下降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（代表「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活得更久也活得更健康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」）。</a:t>
            </a:r>
          </a:p>
          <a:p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因此，</a:t>
            </a:r>
            <a:r>
              <a:rPr lang="zh-TW" altLang="en-US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「老化速率」代表的是：晚年中「</a:t>
            </a:r>
            <a:r>
              <a:rPr lang="zh-TW" altLang="en-US" sz="1600" b="1" u="sng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不健康生活</a:t>
            </a:r>
            <a:r>
              <a:rPr lang="zh-TW" altLang="en-US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」所佔比例的變化趨勢</a:t>
            </a:r>
            <a:r>
              <a:rPr lang="zh-CN" altLang="en-US" sz="1600" u="sng" dirty="0">
                <a:solidFill>
                  <a:srgbClr val="0000FF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</a:rPr>
              <a:t>9.6% </a:t>
            </a:r>
            <a:r>
              <a:rPr lang="zh-TW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→ </a:t>
            </a:r>
            <a:r>
              <a:rPr lang="en-US" altLang="zh-TW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9.7%</a:t>
            </a:r>
            <a:r>
              <a:rPr lang="zh-CN" altLang="en-US" sz="1600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zh-TW" altLang="en-US" sz="1600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88425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繪圖, 行 的圖片&#10;&#10;AI 產生的內容可能不正確。">
            <a:extLst>
              <a:ext uri="{FF2B5EF4-FFF2-40B4-BE49-F238E27FC236}">
                <a16:creationId xmlns:a16="http://schemas.microsoft.com/office/drawing/2014/main" id="{9B023BE5-BC6B-C032-81DC-443108CDE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5" y="389854"/>
            <a:ext cx="5347313" cy="3188393"/>
          </a:xfrm>
          <a:prstGeom prst="rect">
            <a:avLst/>
          </a:prstGeom>
        </p:spPr>
      </p:pic>
      <p:pic>
        <p:nvPicPr>
          <p:cNvPr id="7" name="圖片 6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0140D764-C122-2A9D-ED93-DC27F4619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4" y="3669607"/>
            <a:ext cx="5347313" cy="3188393"/>
          </a:xfrm>
          <a:prstGeom prst="rect">
            <a:avLst/>
          </a:prstGeom>
        </p:spPr>
      </p:pic>
      <p:pic>
        <p:nvPicPr>
          <p:cNvPr id="11" name="圖片 10" descr="一張含有 文字, 行, 圖表, 繪圖 的圖片&#10;&#10;AI 產生的內容可能不正確。">
            <a:extLst>
              <a:ext uri="{FF2B5EF4-FFF2-40B4-BE49-F238E27FC236}">
                <a16:creationId xmlns:a16="http://schemas.microsoft.com/office/drawing/2014/main" id="{81C111D0-D6F9-EB41-4949-8779FFBA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08" y="336226"/>
            <a:ext cx="5320293" cy="3188393"/>
          </a:xfrm>
          <a:prstGeom prst="rect">
            <a:avLst/>
          </a:prstGeom>
        </p:spPr>
      </p:pic>
      <p:pic>
        <p:nvPicPr>
          <p:cNvPr id="15" name="圖片 14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70E13C40-FDD9-48FF-944B-1BAA0AE2D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275" y="3578247"/>
            <a:ext cx="4116713" cy="3074507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1FADA0A-E429-C53D-DBA2-700B37FDE233}"/>
              </a:ext>
            </a:extLst>
          </p:cNvPr>
          <p:cNvSpPr/>
          <p:nvPr/>
        </p:nvSpPr>
        <p:spPr>
          <a:xfrm>
            <a:off x="6991351" y="1143989"/>
            <a:ext cx="3524249" cy="13896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初生與嬰兒死亡率</a:t>
            </a:r>
            <a:r>
              <a:rPr lang="en-US" altLang="zh-CN" dirty="0"/>
              <a:t>, </a:t>
            </a:r>
            <a:r>
              <a:rPr lang="zh-CN" altLang="en-US" dirty="0"/>
              <a:t>是增加的。</a:t>
            </a:r>
            <a:endParaRPr lang="en-US" altLang="zh-CN" dirty="0"/>
          </a:p>
          <a:p>
            <a:pPr algn="ctr"/>
            <a:r>
              <a:rPr lang="zh-CN" altLang="en-US" dirty="0"/>
              <a:t>但是</a:t>
            </a:r>
            <a:r>
              <a:rPr lang="en-US" altLang="zh-CN" dirty="0"/>
              <a:t>, </a:t>
            </a:r>
            <a:r>
              <a:rPr lang="zh-CN" altLang="en-US" dirty="0"/>
              <a:t>最終壽命， 這</a:t>
            </a:r>
            <a:r>
              <a:rPr lang="en-US" altLang="zh-CN" dirty="0"/>
              <a:t>10</a:t>
            </a:r>
            <a:r>
              <a:rPr lang="zh-CN" altLang="en-US" dirty="0"/>
              <a:t>年，</a:t>
            </a:r>
            <a:endParaRPr lang="en-US" altLang="zh-CN" dirty="0"/>
          </a:p>
          <a:p>
            <a:pPr algn="ctr"/>
            <a:r>
              <a:rPr lang="zh-CN" altLang="en-US" dirty="0"/>
              <a:t>幾乎沒有變化。（</a:t>
            </a:r>
            <a:r>
              <a:rPr lang="en-US" altLang="zh-CN" dirty="0"/>
              <a:t>80.0 ~ 80.2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2020 </a:t>
            </a:r>
            <a:r>
              <a:rPr lang="zh-CN" altLang="en-US" dirty="0"/>
              <a:t>年，</a:t>
            </a:r>
            <a:r>
              <a:rPr lang="en-US" altLang="zh-CN" dirty="0"/>
              <a:t>81.3</a:t>
            </a:r>
            <a:r>
              <a:rPr lang="zh-CN" altLang="en-US" dirty="0"/>
              <a:t>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95202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12B492B1-AAD4-1E84-E47C-C9F48F6CBFF9}"/>
              </a:ext>
            </a:extLst>
          </p:cNvPr>
          <p:cNvSpPr txBox="1"/>
          <p:nvPr/>
        </p:nvSpPr>
        <p:spPr>
          <a:xfrm>
            <a:off x="566739" y="4571173"/>
            <a:ext cx="1134903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F1F1F"/>
                </a:solidFill>
                <a:effectLst/>
                <a:latin typeface="ElsevierGulliver"/>
              </a:rPr>
              <a:t>Result</a:t>
            </a:r>
            <a:r>
              <a:rPr lang="zh-CN" altLang="en-US" b="1" i="0" dirty="0">
                <a:solidFill>
                  <a:srgbClr val="1F1F1F"/>
                </a:solidFill>
                <a:effectLst/>
                <a:latin typeface="ElsevierGulliver"/>
              </a:rPr>
              <a:t>：</a:t>
            </a:r>
            <a:endParaRPr lang="en-US" altLang="zh-CN" b="1" i="0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The lifetime cost-effectiveness ratios of ventilator-dependent comatose patients, dialysis, 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  <a:hlinkClick r:id="rId2" tooltip="Learn more about spinal cord injury from ScienceDirect's AI-generated Topic Pages"/>
              </a:rPr>
              <a:t>spinal cord injury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, </a:t>
            </a:r>
          </a:p>
          <a:p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  <a:hlinkClick r:id="rId3" tooltip="Learn more about major trauma from ScienceDirect's AI-generated Topic Pages"/>
              </a:rPr>
              <a:t>major trauma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, and cancers were US$ 96,800, 16,200–20,000, 5500–5,900, 3400–3,600, and 2900–11,900 per QALY or LY, respectively. The successful prevention of lung, liver, oral, esophagus, stomach, nasopharynx, or 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  <a:hlinkClick r:id="rId4" tooltip="Learn more about ovary cancer from ScienceDirect's AI-generated Topic Pages"/>
              </a:rPr>
              <a:t>ovary cancer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 would potentially save US$ 28,000–97,000 and &gt; 10 QALYs; whereas those for end-stage kidney disease, stroke, spinal injury, or major trauma would be US$ 55,000–300,000 and 10–14 QALYs. Loss-of-QALE and loss-of-LE were less confounded indicators for comparing the lifetime health benefits of different technologies estimated from real-world data.</a:t>
            </a:r>
            <a:endParaRPr lang="zh-TW" altLang="en-US" sz="16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09B294-8614-7673-8CE3-AF9D16BFB2FD}"/>
              </a:ext>
            </a:extLst>
          </p:cNvPr>
          <p:cNvSpPr txBox="1"/>
          <p:nvPr/>
        </p:nvSpPr>
        <p:spPr>
          <a:xfrm>
            <a:off x="566738" y="3085497"/>
            <a:ext cx="11349037" cy="1449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altLang="zh-TW" b="1" i="0" dirty="0">
                <a:solidFill>
                  <a:srgbClr val="1F1F1F"/>
                </a:solidFill>
                <a:effectLst/>
                <a:latin typeface="ElsevierGulliver"/>
              </a:rPr>
              <a:t>Background/purpose</a:t>
            </a:r>
          </a:p>
          <a:p>
            <a:pPr algn="l">
              <a:spcAft>
                <a:spcPts val="1200"/>
              </a:spcAft>
              <a:buNone/>
            </a:pP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Curative technologies improve patient's survival and/or 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  <a:hlinkClick r:id="rId5" tooltip="Learn more about quality of life from ScienceDirect's AI-generated Topic Pages"/>
              </a:rPr>
              <a:t>quality of life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 but increase financial burdens. Effective prevention benefits all three. We summarize estimation methods and provide examples of how much money is spent per quality-adjusted life year (QALY) or life year (LY) on treating a 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  <a:hlinkClick r:id="rId6" tooltip="Learn more about catastrophic illness from ScienceDirect's AI-generated Topic Pages"/>
              </a:rPr>
              <a:t>catastrophic illness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 under a lifetime horizon and how many QALYs/LYs and lifetime medical costs (LMC) could be potentially saved by prevention.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44B9D2-96F2-EB79-B338-5C24E7F4CB72}"/>
              </a:ext>
            </a:extLst>
          </p:cNvPr>
          <p:cNvSpPr txBox="1"/>
          <p:nvPr/>
        </p:nvSpPr>
        <p:spPr>
          <a:xfrm>
            <a:off x="566738" y="1679328"/>
            <a:ext cx="72642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i="0" u="none" strike="noStrike" baseline="0" dirty="0">
                <a:latin typeface="CharisSIL"/>
              </a:rPr>
              <a:t>Estimating Taiwan</a:t>
            </a:r>
            <a:r>
              <a:rPr lang="en-US" altLang="zh-TW" sz="2000" b="1" i="0" u="none" strike="noStrike" baseline="0" dirty="0">
                <a:latin typeface="STIX-Regular"/>
              </a:rPr>
              <a:t>’</a:t>
            </a:r>
            <a:r>
              <a:rPr lang="en-US" altLang="zh-TW" sz="2000" b="1" i="0" u="none" strike="noStrike" baseline="0" dirty="0">
                <a:latin typeface="CharisSIL"/>
              </a:rPr>
              <a:t>s QALY league table for catastrophic illnesses: </a:t>
            </a:r>
          </a:p>
          <a:p>
            <a:pPr algn="l"/>
            <a:r>
              <a:rPr lang="en-US" altLang="zh-TW" sz="2000" b="1" i="0" u="none" strike="noStrike" baseline="0" dirty="0">
                <a:latin typeface="CharisSIL"/>
              </a:rPr>
              <a:t>Providing real-world evidence to integrate prevention with treatment for resources allocation</a:t>
            </a:r>
            <a:endParaRPr lang="zh-TW" altLang="en-US" sz="2000" b="1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19CB7B3-9095-8A29-6D67-93EF53BCE89E}"/>
              </a:ext>
            </a:extLst>
          </p:cNvPr>
          <p:cNvGrpSpPr/>
          <p:nvPr/>
        </p:nvGrpSpPr>
        <p:grpSpPr>
          <a:xfrm>
            <a:off x="527270" y="375854"/>
            <a:ext cx="7303737" cy="1238843"/>
            <a:chOff x="979708" y="299654"/>
            <a:chExt cx="7303737" cy="1238843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5A64513-37B0-ADDE-6E8B-5B511C21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9708" y="318938"/>
              <a:ext cx="1242426" cy="1219559"/>
            </a:xfrm>
            <a:prstGeom prst="rect">
              <a:avLst/>
            </a:prstGeom>
          </p:spPr>
        </p:pic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52861D0-74C1-0A0D-BE3F-A6E891E13412}"/>
                </a:ext>
              </a:extLst>
            </p:cNvPr>
            <p:cNvGrpSpPr/>
            <p:nvPr/>
          </p:nvGrpSpPr>
          <p:grpSpPr>
            <a:xfrm>
              <a:off x="2222134" y="433577"/>
              <a:ext cx="5083541" cy="980459"/>
              <a:chOff x="2222134" y="462141"/>
              <a:chExt cx="5083541" cy="980459"/>
            </a:xfrm>
          </p:grpSpPr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12789B0-BB65-68D6-9759-F33E504AF69C}"/>
                  </a:ext>
                </a:extLst>
              </p:cNvPr>
              <p:cNvSpPr txBox="1"/>
              <p:nvPr/>
            </p:nvSpPr>
            <p:spPr>
              <a:xfrm>
                <a:off x="2222134" y="462141"/>
                <a:ext cx="508354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400" b="0" i="0" u="none" strike="noStrike" baseline="0" dirty="0">
                    <a:solidFill>
                      <a:srgbClr val="0C76A0"/>
                    </a:solidFill>
                    <a:latin typeface="CharisSIL"/>
                  </a:rPr>
                  <a:t>Journal of the Formosan Medical Association 123 (2024) S234–S241</a:t>
                </a:r>
                <a:endParaRPr lang="zh-TW" altLang="en-US" sz="4000" dirty="0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02E29B7-DFF9-1BDA-15C9-C08E3783F382}"/>
                  </a:ext>
                </a:extLst>
              </p:cNvPr>
              <p:cNvSpPr txBox="1"/>
              <p:nvPr/>
            </p:nvSpPr>
            <p:spPr>
              <a:xfrm>
                <a:off x="2222134" y="756057"/>
                <a:ext cx="5083541" cy="384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400"/>
                  </a:lnSpc>
                  <a:buNone/>
                </a:pPr>
                <a:r>
                  <a:rPr lang="en-US" altLang="zh-TW" b="0" i="0" u="none" strike="noStrike" dirty="0">
                    <a:solidFill>
                      <a:srgbClr val="1F1F1F"/>
                    </a:solidFill>
                    <a:effectLst/>
                    <a:latin typeface="ElsevierSans"/>
                    <a:hlinkClick r:id="rId8" tooltip="Go to Journal of the Formosan Medical Association on ScienceDirect"/>
                  </a:rPr>
                  <a:t>Journal of the Formosan Medical Association</a:t>
                </a:r>
                <a:endParaRPr lang="en-US" altLang="zh-TW" b="0" i="0" dirty="0">
                  <a:solidFill>
                    <a:srgbClr val="1F1F1F"/>
                  </a:solidFill>
                  <a:effectLst/>
                  <a:latin typeface="ElsevierSans"/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2A61637-61D4-AA3F-C516-3A074D25B689}"/>
                  </a:ext>
                </a:extLst>
              </p:cNvPr>
              <p:cNvSpPr txBox="1"/>
              <p:nvPr/>
            </p:nvSpPr>
            <p:spPr>
              <a:xfrm>
                <a:off x="2262187" y="1134823"/>
                <a:ext cx="50434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400" b="0" i="0" u="none" strike="noStrike" dirty="0">
                    <a:solidFill>
                      <a:srgbClr val="0272B1"/>
                    </a:solidFill>
                    <a:effectLst/>
                    <a:latin typeface="ElsevierSans"/>
                    <a:hlinkClick r:id="rId9" tooltip="Go to table of contents for this volume/issue"/>
                  </a:rPr>
                  <a:t>Volume 123, Supplement 3</a:t>
                </a:r>
                <a:r>
                  <a:rPr lang="en-US" altLang="zh-TW" sz="1400" b="0" i="0" dirty="0">
                    <a:solidFill>
                      <a:srgbClr val="1F1F1F"/>
                    </a:solidFill>
                    <a:effectLst/>
                    <a:latin typeface="ElsevierSans"/>
                  </a:rPr>
                  <a:t>, </a:t>
                </a:r>
                <a:r>
                  <a:rPr lang="en-US" altLang="zh-TW" sz="1400" b="0" i="0" u="sng" dirty="0">
                    <a:solidFill>
                      <a:srgbClr val="FF0000"/>
                    </a:solidFill>
                    <a:effectLst/>
                    <a:latin typeface="ElsevierSans"/>
                  </a:rPr>
                  <a:t>November 2024</a:t>
                </a:r>
                <a:r>
                  <a:rPr lang="en-US" altLang="zh-TW" sz="1400" b="0" i="0" dirty="0">
                    <a:solidFill>
                      <a:srgbClr val="1F1F1F"/>
                    </a:solidFill>
                    <a:effectLst/>
                    <a:latin typeface="ElsevierSans"/>
                  </a:rPr>
                  <a:t>, Pages S234-S241</a:t>
                </a:r>
                <a:endParaRPr lang="zh-TW" altLang="en-US" sz="1400" dirty="0"/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E5379E7-B7B0-DAF9-27D7-AF6524C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45728" y="299654"/>
              <a:ext cx="937717" cy="1229020"/>
            </a:xfrm>
            <a:prstGeom prst="rect">
              <a:avLst/>
            </a:prstGeom>
          </p:spPr>
        </p:pic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B1E57BB-4ABB-A9A2-1E8D-BC40BF9DA08A}"/>
              </a:ext>
            </a:extLst>
          </p:cNvPr>
          <p:cNvSpPr txBox="1"/>
          <p:nvPr/>
        </p:nvSpPr>
        <p:spPr>
          <a:xfrm>
            <a:off x="8178134" y="1744206"/>
            <a:ext cx="3705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</a:rPr>
              <a:t>how much money is spent per quality-adjusted life year (QALY) or life year (LY) </a:t>
            </a:r>
            <a:r>
              <a:rPr lang="en-US" altLang="zh-TW" sz="1400" b="1" i="0" u="sng" dirty="0">
                <a:solidFill>
                  <a:srgbClr val="FF0000"/>
                </a:solidFill>
                <a:effectLst/>
                <a:latin typeface="ElsevierGulliver"/>
              </a:rPr>
              <a:t>on treating </a:t>
            </a:r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</a:rPr>
              <a:t>a </a:t>
            </a:r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  <a:hlinkClick r:id="rId6" tooltip="Learn more about catastrophic illness from ScienceDirect's AI-generated Topic Pages"/>
              </a:rPr>
              <a:t>catastrophic illness</a:t>
            </a:r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</a:rPr>
              <a:t> under a lifetime horizon</a:t>
            </a:r>
            <a:r>
              <a:rPr lang="en-US" altLang="zh-TW" sz="1400" dirty="0">
                <a:solidFill>
                  <a:srgbClr val="1F1F1F"/>
                </a:solidFill>
                <a:latin typeface="ElsevierGulliver"/>
              </a:rPr>
              <a:t>.</a:t>
            </a:r>
            <a:endParaRPr lang="zh-TW" altLang="en-US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BE7B34-279F-630D-5FEA-7EE39843BB79}"/>
              </a:ext>
            </a:extLst>
          </p:cNvPr>
          <p:cNvSpPr txBox="1"/>
          <p:nvPr/>
        </p:nvSpPr>
        <p:spPr>
          <a:xfrm>
            <a:off x="8178134" y="2524726"/>
            <a:ext cx="3705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</a:rPr>
              <a:t>how many QALYs/LYs and lifetime medical costs (LMC) could be potentially saved </a:t>
            </a:r>
            <a:r>
              <a:rPr lang="en-US" altLang="zh-TW" sz="1400" b="1" i="0" u="sng" dirty="0">
                <a:solidFill>
                  <a:srgbClr val="0000FF"/>
                </a:solidFill>
                <a:effectLst/>
                <a:latin typeface="ElsevierGulliver"/>
              </a:rPr>
              <a:t>by prevention</a:t>
            </a:r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</a:rPr>
              <a:t>.</a:t>
            </a:r>
            <a:endParaRPr lang="zh-TW" altLang="en-US" sz="1400" dirty="0"/>
          </a:p>
        </p:txBody>
      </p:sp>
      <p:graphicFrame>
        <p:nvGraphicFramePr>
          <p:cNvPr id="35" name="物件 34">
            <a:extLst>
              <a:ext uri="{FF2B5EF4-FFF2-40B4-BE49-F238E27FC236}">
                <a16:creationId xmlns:a16="http://schemas.microsoft.com/office/drawing/2014/main" id="{73A2BB1F-AFA6-EC3C-C248-1CE015AC0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121542"/>
              </p:ext>
            </p:extLst>
          </p:nvPr>
        </p:nvGraphicFramePr>
        <p:xfrm>
          <a:off x="9444962" y="949875"/>
          <a:ext cx="9144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1" imgW="914400" imgH="752396" progId="Acrobat.Document.DC">
                  <p:embed/>
                </p:oleObj>
              </mc:Choice>
              <mc:Fallback>
                <p:oleObj name="Acrobat Document" showAsIcon="1" r:id="rId11" imgW="914400" imgH="75239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444962" y="949875"/>
                        <a:ext cx="914400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3C49CBB8-2D25-3AD0-6931-168CD38AFC60}"/>
              </a:ext>
            </a:extLst>
          </p:cNvPr>
          <p:cNvSpPr/>
          <p:nvPr/>
        </p:nvSpPr>
        <p:spPr>
          <a:xfrm>
            <a:off x="8423405" y="218879"/>
            <a:ext cx="3206620" cy="584814"/>
          </a:xfrm>
          <a:prstGeom prst="roundRect">
            <a:avLst>
              <a:gd name="adj" fmla="val 486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老化與壽命的差異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6926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1F9362DC-FA68-E692-3CDC-B75E868C2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301" y="358124"/>
            <a:ext cx="4322997" cy="2698246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BD727842-F486-B522-8D37-6700B5E18F92}"/>
              </a:ext>
            </a:extLst>
          </p:cNvPr>
          <p:cNvSpPr/>
          <p:nvPr/>
        </p:nvSpPr>
        <p:spPr>
          <a:xfrm>
            <a:off x="266698" y="492247"/>
            <a:ext cx="7305677" cy="2430001"/>
          </a:xfrm>
          <a:prstGeom prst="roundRect">
            <a:avLst>
              <a:gd name="adj" fmla="val 6263"/>
            </a:avLst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種嚴重疾病或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狀況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，每多延續一年（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QALY/LY*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增加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年）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所需的美金成本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呼吸器維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ventilator-dependent comatose patients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96,800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洗腎患者（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dialysis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16,200 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 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20,000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脊髓損傷患者（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spinal cord injury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5,500 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 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5,900 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重大創傷患者（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major trauma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3,400 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 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3,600 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癌症患者（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cancers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2,900 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 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11,900 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*QALY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（品質調整生命年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Quality-Adjusted Life Year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*LY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（生命年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Life Year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7350F755-0A3B-C106-D366-3D3603930E9B}"/>
              </a:ext>
            </a:extLst>
          </p:cNvPr>
          <p:cNvSpPr/>
          <p:nvPr/>
        </p:nvSpPr>
        <p:spPr>
          <a:xfrm>
            <a:off x="266698" y="2999929"/>
            <a:ext cx="5414965" cy="2676203"/>
          </a:xfrm>
          <a:prstGeom prst="roundRect">
            <a:avLst>
              <a:gd name="adj" fmla="val 5113"/>
            </a:avLst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成功預防以下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癌症：</a:t>
            </a:r>
            <a:b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肺癌（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lung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肝癌（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liver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口腔癌（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oral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食道癌（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esophagus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胃癌（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stomach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鼻咽癌（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nasopharynx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 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卵巢癌（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ovary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），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可以省下約 28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</a:t>
            </a:r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到 97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</a:t>
            </a:r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美元的終生成本（經濟效益），</a:t>
            </a:r>
          </a:p>
          <a:p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同時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壽命</a:t>
            </a:r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增加超過 10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2A3C50C8-D179-6BF6-F182-9E07486EE56B}"/>
              </a:ext>
            </a:extLst>
          </p:cNvPr>
          <p:cNvSpPr/>
          <p:nvPr/>
        </p:nvSpPr>
        <p:spPr>
          <a:xfrm>
            <a:off x="266698" y="5753813"/>
            <a:ext cx="5453065" cy="823744"/>
          </a:xfrm>
          <a:prstGeom prst="roundRect">
            <a:avLst>
              <a:gd name="adj" fmla="val 16945"/>
            </a:avLst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對於末期腎病、中風、脊髓損傷或重大創傷等疾病，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需要花費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55k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300k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美元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zh-TW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壽命得以延長約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10–14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年。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1C1BE0-675D-E0FB-F143-49440A67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63" y="3056371"/>
            <a:ext cx="5719712" cy="38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61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文件, 紙張, 黑與白 的圖片&#10;&#10;AI 產生的內容可能不正確。">
            <a:extLst>
              <a:ext uri="{FF2B5EF4-FFF2-40B4-BE49-F238E27FC236}">
                <a16:creationId xmlns:a16="http://schemas.microsoft.com/office/drawing/2014/main" id="{C60E3C89-BF8E-B996-DE33-14FA4EE07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12" y="-3908"/>
            <a:ext cx="4847610" cy="6858000"/>
          </a:xfrm>
          <a:prstGeom prst="rect">
            <a:avLst/>
          </a:prstGeom>
        </p:spPr>
      </p:pic>
      <p:pic>
        <p:nvPicPr>
          <p:cNvPr id="5" name="圖片 4" descr="一張含有 文字, 筆跡, 文件 的圖片&#10;&#10;AI 產生的內容可能不正確。">
            <a:extLst>
              <a:ext uri="{FF2B5EF4-FFF2-40B4-BE49-F238E27FC236}">
                <a16:creationId xmlns:a16="http://schemas.microsoft.com/office/drawing/2014/main" id="{C6F72032-A683-AE1E-1EDA-62CCBEC35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1" y="0"/>
            <a:ext cx="4850376" cy="685800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56264CD-C331-F386-C848-AB3084F77824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2F8ABA2-E004-1394-9640-F0DE7AE3E9FE}"/>
              </a:ext>
            </a:extLst>
          </p:cNvPr>
          <p:cNvSpPr/>
          <p:nvPr/>
        </p:nvSpPr>
        <p:spPr>
          <a:xfrm>
            <a:off x="957263" y="3357563"/>
            <a:ext cx="2824162" cy="1090612"/>
          </a:xfrm>
          <a:prstGeom prst="roundRect">
            <a:avLst>
              <a:gd name="adj" fmla="val 223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奧創：「生存年金」</a:t>
            </a:r>
            <a:endParaRPr lang="en-US" altLang="zh-CN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賭你長壽的人</a:t>
            </a:r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84022B5-8A27-C5F3-0EC9-6526BE700A8F}"/>
              </a:ext>
            </a:extLst>
          </p:cNvPr>
          <p:cNvSpPr/>
          <p:nvPr/>
        </p:nvSpPr>
        <p:spPr>
          <a:xfrm>
            <a:off x="8385382" y="2433638"/>
            <a:ext cx="253793" cy="738187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486F370-2B6A-227F-40B4-AF78B47E20C0}"/>
              </a:ext>
            </a:extLst>
          </p:cNvPr>
          <p:cNvSpPr/>
          <p:nvPr/>
        </p:nvSpPr>
        <p:spPr>
          <a:xfrm>
            <a:off x="6427995" y="3171825"/>
            <a:ext cx="253793" cy="1019175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89803FE-89FD-2646-6C33-F50EF8255DC7}"/>
              </a:ext>
            </a:extLst>
          </p:cNvPr>
          <p:cNvSpPr/>
          <p:nvPr/>
        </p:nvSpPr>
        <p:spPr>
          <a:xfrm>
            <a:off x="4078750" y="3124201"/>
            <a:ext cx="253793" cy="304800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217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C255E8AC-CDF9-4207-E8D8-BA1285D51043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, 文件, 信 的圖片&#10;&#10;AI 產生的內容可能不正確。">
            <a:extLst>
              <a:ext uri="{FF2B5EF4-FFF2-40B4-BE49-F238E27FC236}">
                <a16:creationId xmlns:a16="http://schemas.microsoft.com/office/drawing/2014/main" id="{8EEAD715-FCB7-CB03-387C-CA3F8D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99" y="-3908"/>
            <a:ext cx="4847610" cy="6858000"/>
          </a:xfrm>
          <a:prstGeom prst="rect">
            <a:avLst/>
          </a:prstGeom>
        </p:spPr>
      </p:pic>
      <p:pic>
        <p:nvPicPr>
          <p:cNvPr id="6" name="圖片 5" descr="一張含有 文字, 筆跡, 文件, 信 的圖片&#10;&#10;AI 產生的內容可能不正確。">
            <a:extLst>
              <a:ext uri="{FF2B5EF4-FFF2-40B4-BE49-F238E27FC236}">
                <a16:creationId xmlns:a16="http://schemas.microsoft.com/office/drawing/2014/main" id="{4BCFE47A-D75D-FBCD-7718-A90B4ABA9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8" y="-3908"/>
            <a:ext cx="4850376" cy="6858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68346D-120F-58DB-5481-16E96848C220}"/>
              </a:ext>
            </a:extLst>
          </p:cNvPr>
          <p:cNvSpPr/>
          <p:nvPr/>
        </p:nvSpPr>
        <p:spPr>
          <a:xfrm>
            <a:off x="2122695" y="3981450"/>
            <a:ext cx="253793" cy="1909763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7C59999-8504-707B-947E-9DEC3AC55A84}"/>
              </a:ext>
            </a:extLst>
          </p:cNvPr>
          <p:cNvSpPr/>
          <p:nvPr/>
        </p:nvSpPr>
        <p:spPr>
          <a:xfrm>
            <a:off x="813007" y="995363"/>
            <a:ext cx="253793" cy="1423988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762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筆跡, 字型, 文件 的圖片&#10;&#10;AI 產生的內容可能不正確。">
            <a:extLst>
              <a:ext uri="{FF2B5EF4-FFF2-40B4-BE49-F238E27FC236}">
                <a16:creationId xmlns:a16="http://schemas.microsoft.com/office/drawing/2014/main" id="{0A44828C-6E8C-E8F1-1D26-016C017EB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15" y="-3908"/>
            <a:ext cx="484761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B4C644-CCA8-478D-3269-FC7DB87F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7" y="-3908"/>
            <a:ext cx="4850376" cy="685800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E9F0903-4117-BE4D-9217-15D70261186D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3074F4F-A39F-D3C6-ACF9-DADB0C125986}"/>
              </a:ext>
            </a:extLst>
          </p:cNvPr>
          <p:cNvSpPr/>
          <p:nvPr/>
        </p:nvSpPr>
        <p:spPr>
          <a:xfrm>
            <a:off x="4043364" y="3833813"/>
            <a:ext cx="228599" cy="25622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19AC6C3-7F77-9071-7982-47CEC0141682}"/>
              </a:ext>
            </a:extLst>
          </p:cNvPr>
          <p:cNvSpPr/>
          <p:nvPr/>
        </p:nvSpPr>
        <p:spPr>
          <a:xfrm>
            <a:off x="3871914" y="1128713"/>
            <a:ext cx="228600" cy="6619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9D764FE-4E94-ADC3-CD26-665311C53CCB}"/>
              </a:ext>
            </a:extLst>
          </p:cNvPr>
          <p:cNvSpPr/>
          <p:nvPr/>
        </p:nvSpPr>
        <p:spPr>
          <a:xfrm>
            <a:off x="3405189" y="4048127"/>
            <a:ext cx="228599" cy="234791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F32665D8-C0CA-448B-9229-2F8251FB4184}"/>
              </a:ext>
            </a:extLst>
          </p:cNvPr>
          <p:cNvSpPr/>
          <p:nvPr/>
        </p:nvSpPr>
        <p:spPr>
          <a:xfrm>
            <a:off x="7657645" y="5021841"/>
            <a:ext cx="233649" cy="52993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矩形: 圓角 3">
            <a:extLst>
              <a:ext uri="{FF2B5EF4-FFF2-40B4-BE49-F238E27FC236}">
                <a16:creationId xmlns:a16="http://schemas.microsoft.com/office/drawing/2014/main" id="{408B4B54-8290-54BF-7E81-C48EE41A7F58}"/>
              </a:ext>
            </a:extLst>
          </p:cNvPr>
          <p:cNvSpPr/>
          <p:nvPr/>
        </p:nvSpPr>
        <p:spPr>
          <a:xfrm>
            <a:off x="6886409" y="3303877"/>
            <a:ext cx="233649" cy="529936"/>
          </a:xfrm>
          <a:prstGeom prst="round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46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C255E8AC-CDF9-4207-E8D8-BA1285D51043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圖片 4" descr="一張含有 文字, 文件, 紙張, 字型 的圖片&#10;&#10;AI 產生的內容可能不正確。">
            <a:extLst>
              <a:ext uri="{FF2B5EF4-FFF2-40B4-BE49-F238E27FC236}">
                <a16:creationId xmlns:a16="http://schemas.microsoft.com/office/drawing/2014/main" id="{C346A2D1-A214-BB68-F988-7FAD0D749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89" y="0"/>
            <a:ext cx="4850376" cy="6858000"/>
          </a:xfrm>
          <a:prstGeom prst="rect">
            <a:avLst/>
          </a:prstGeom>
        </p:spPr>
      </p:pic>
      <p:pic>
        <p:nvPicPr>
          <p:cNvPr id="8" name="圖片 7" descr="一張含有 文字, 文件, 信, 黑與白 的圖片&#10;&#10;AI 產生的內容可能不正確。">
            <a:extLst>
              <a:ext uri="{FF2B5EF4-FFF2-40B4-BE49-F238E27FC236}">
                <a16:creationId xmlns:a16="http://schemas.microsoft.com/office/drawing/2014/main" id="{8C2725C1-B946-72E9-AF5A-A9A5A7C4C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66" y="-3908"/>
            <a:ext cx="4847610" cy="6858000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D74A7330-1E2B-0B50-CFB8-8BA9B2999C3A}"/>
              </a:ext>
            </a:extLst>
          </p:cNvPr>
          <p:cNvSpPr/>
          <p:nvPr/>
        </p:nvSpPr>
        <p:spPr>
          <a:xfrm>
            <a:off x="7632907" y="1266825"/>
            <a:ext cx="210931" cy="442914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0043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文件, 黑與白, 紙張 的圖片&#10;&#10;AI 產生的內容可能不正確。">
            <a:extLst>
              <a:ext uri="{FF2B5EF4-FFF2-40B4-BE49-F238E27FC236}">
                <a16:creationId xmlns:a16="http://schemas.microsoft.com/office/drawing/2014/main" id="{BDC8A222-14D1-C5F5-4D10-AD5B8D11F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7" y="0"/>
            <a:ext cx="4850376" cy="6858000"/>
          </a:xfrm>
          <a:prstGeom prst="rect">
            <a:avLst/>
          </a:prstGeom>
        </p:spPr>
      </p:pic>
      <p:pic>
        <p:nvPicPr>
          <p:cNvPr id="5" name="圖片 4" descr="一張含有 文字, 文件, 信, 黑與白 的圖片&#10;&#10;AI 產生的內容可能不正確。">
            <a:extLst>
              <a:ext uri="{FF2B5EF4-FFF2-40B4-BE49-F238E27FC236}">
                <a16:creationId xmlns:a16="http://schemas.microsoft.com/office/drawing/2014/main" id="{48D2C033-3321-6CCA-CB98-F8E6859BC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20" y="0"/>
            <a:ext cx="4847610" cy="685800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53543E4-81C8-2680-F567-8AB22D60F518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3754767-CDAC-B652-0B08-E4DA64F28A77}"/>
              </a:ext>
            </a:extLst>
          </p:cNvPr>
          <p:cNvSpPr/>
          <p:nvPr/>
        </p:nvSpPr>
        <p:spPr>
          <a:xfrm>
            <a:off x="2022683" y="2638425"/>
            <a:ext cx="253793" cy="1243013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D3A99A0-DFC2-A8D2-A3DC-08BA3FAE75CA}"/>
              </a:ext>
            </a:extLst>
          </p:cNvPr>
          <p:cNvSpPr/>
          <p:nvPr/>
        </p:nvSpPr>
        <p:spPr>
          <a:xfrm>
            <a:off x="1252539" y="4786312"/>
            <a:ext cx="3933824" cy="1404938"/>
          </a:xfrm>
          <a:prstGeom prst="roundRect">
            <a:avLst>
              <a:gd name="adj" fmla="val 22344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那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人類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呢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b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2010 VS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2020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計算：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最初死亡率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（）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死亡倍增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時間（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年）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D3D135F-9C07-3C07-3565-23AF1373CFF2}"/>
              </a:ext>
            </a:extLst>
          </p:cNvPr>
          <p:cNvSpPr/>
          <p:nvPr/>
        </p:nvSpPr>
        <p:spPr>
          <a:xfrm>
            <a:off x="1709739" y="1281111"/>
            <a:ext cx="3995737" cy="1085852"/>
          </a:xfrm>
          <a:prstGeom prst="roundRect">
            <a:avLst>
              <a:gd name="adj" fmla="val 22344"/>
            </a:avLst>
          </a:prstGeom>
          <a:solidFill>
            <a:schemeClr val="bg1">
              <a:lumMod val="85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小辮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鴴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 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銀鷗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最初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死亡率（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20% VS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0.4%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.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死亡倍增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時間（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CN" altLang="en-US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 </a:t>
            </a:r>
            <a:r>
              <a:rPr lang="en-US" altLang="zh-CN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年）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342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FE2AD4B8-51FD-32E4-BC3C-6AC551821C62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, 文件, 筆跡, 信 的圖片&#10;&#10;AI 產生的內容可能不正確。">
            <a:extLst>
              <a:ext uri="{FF2B5EF4-FFF2-40B4-BE49-F238E27FC236}">
                <a16:creationId xmlns:a16="http://schemas.microsoft.com/office/drawing/2014/main" id="{FEE990F7-D9B6-0A41-BE40-CB49D9A68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2" y="-3908"/>
            <a:ext cx="4850376" cy="6858000"/>
          </a:xfrm>
          <a:prstGeom prst="rect">
            <a:avLst/>
          </a:prstGeom>
        </p:spPr>
      </p:pic>
      <p:pic>
        <p:nvPicPr>
          <p:cNvPr id="6" name="圖片 5" descr="一張含有 文字, 文件, 黑與白, 紙張 的圖片&#10;&#10;AI 產生的內容可能不正確。">
            <a:extLst>
              <a:ext uri="{FF2B5EF4-FFF2-40B4-BE49-F238E27FC236}">
                <a16:creationId xmlns:a16="http://schemas.microsoft.com/office/drawing/2014/main" id="{72F5C3D2-DBB1-6D59-8EA1-FEBA6B3FF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73" y="-3908"/>
            <a:ext cx="4847610" cy="6858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7A5F7E-3779-13CA-48F5-CB11489E3576}"/>
              </a:ext>
            </a:extLst>
          </p:cNvPr>
          <p:cNvSpPr/>
          <p:nvPr/>
        </p:nvSpPr>
        <p:spPr>
          <a:xfrm>
            <a:off x="3608595" y="2085975"/>
            <a:ext cx="253793" cy="2586038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5B5394-D794-8692-1710-D8985A1CDC9B}"/>
              </a:ext>
            </a:extLst>
          </p:cNvPr>
          <p:cNvSpPr/>
          <p:nvPr/>
        </p:nvSpPr>
        <p:spPr>
          <a:xfrm>
            <a:off x="1234354" y="4779818"/>
            <a:ext cx="6257489" cy="175606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1928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都伯琳預測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: 64.75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嵗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台灣 從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1925 : 38 </a:t>
            </a:r>
          </a:p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到 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2025: 81</a:t>
            </a:r>
          </a:p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100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年間，台灣人民的平均壽命增加了</a:t>
            </a: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1.1</a:t>
            </a:r>
            <a:r>
              <a:rPr lang="zh-TW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倍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台灣有正式數據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是從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1970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年開始：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69.11</a:t>
            </a:r>
          </a:p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                                 2024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年數據：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80.77 (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增加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嵗左右）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4949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2AF2DE1-9DBC-318C-CD76-C1C128F3A6A7}"/>
              </a:ext>
            </a:extLst>
          </p:cNvPr>
          <p:cNvSpPr txBox="1"/>
          <p:nvPr/>
        </p:nvSpPr>
        <p:spPr>
          <a:xfrm>
            <a:off x="5411941" y="29997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銀鷗在三維尺度上幾乎是小辮鴴的兩倍大。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13CE23A-4CA7-D777-A3A3-65A2F2364134}"/>
              </a:ext>
            </a:extLst>
          </p:cNvPr>
          <p:cNvGrpSpPr/>
          <p:nvPr/>
        </p:nvGrpSpPr>
        <p:grpSpPr>
          <a:xfrm>
            <a:off x="452137" y="1806555"/>
            <a:ext cx="2890281" cy="872475"/>
            <a:chOff x="394098" y="2933295"/>
            <a:chExt cx="2890281" cy="87247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FC1D17E-6BA6-85D5-CE18-323BE9CD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697" y="3237045"/>
              <a:ext cx="2319682" cy="568725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17217D1-64DA-2D6D-2FE5-F4A8D749C4BA}"/>
                </a:ext>
              </a:extLst>
            </p:cNvPr>
            <p:cNvSpPr txBox="1"/>
            <p:nvPr/>
          </p:nvSpPr>
          <p:spPr>
            <a:xfrm>
              <a:off x="394098" y="2933295"/>
              <a:ext cx="28158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TW" dirty="0"/>
                <a:t>Gompertz  </a:t>
              </a:r>
              <a:r>
                <a:rPr lang="zh-TW" altLang="en-US" dirty="0"/>
                <a:t>模型的簡化式</a:t>
              </a:r>
            </a:p>
          </p:txBody>
        </p:sp>
      </p:grp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8A92926-0E6B-56B4-3AEC-AED6D9762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08459"/>
              </p:ext>
            </p:extLst>
          </p:nvPr>
        </p:nvGraphicFramePr>
        <p:xfrm>
          <a:off x="529939" y="529031"/>
          <a:ext cx="4058840" cy="1249680"/>
        </p:xfrm>
        <a:graphic>
          <a:graphicData uri="http://schemas.openxmlformats.org/drawingml/2006/table">
            <a:tbl>
              <a:tblPr/>
              <a:tblGrid>
                <a:gridCol w="972740">
                  <a:extLst>
                    <a:ext uri="{9D8B030D-6E8A-4147-A177-3AD203B41FA5}">
                      <a16:colId xmlns:a16="http://schemas.microsoft.com/office/drawing/2014/main" val="213683301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1783188573"/>
                    </a:ext>
                  </a:extLst>
                </a:gridCol>
                <a:gridCol w="1071563">
                  <a:extLst>
                    <a:ext uri="{9D8B030D-6E8A-4147-A177-3AD203B41FA5}">
                      <a16:colId xmlns:a16="http://schemas.microsoft.com/office/drawing/2014/main" val="6631792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76259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物種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初始死亡率 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q₀)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死亡倍增時間 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預估最大壽命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81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小辮鴴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zh-TW" altLang="en-US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6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 </a:t>
                      </a:r>
                      <a:r>
                        <a:rPr lang="zh-TW" altLang="en-US" sz="16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691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銀鷗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0.004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6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48 </a:t>
                      </a:r>
                      <a:r>
                        <a:rPr lang="zh-TW" altLang="en-US" sz="16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808961"/>
                  </a:ext>
                </a:extLst>
              </a:tr>
            </a:tbl>
          </a:graphicData>
        </a:graphic>
      </p:graphicFrame>
      <p:grpSp>
        <p:nvGrpSpPr>
          <p:cNvPr id="33" name="群組 32">
            <a:extLst>
              <a:ext uri="{FF2B5EF4-FFF2-40B4-BE49-F238E27FC236}">
                <a16:creationId xmlns:a16="http://schemas.microsoft.com/office/drawing/2014/main" id="{C0EEEFF6-C74B-CB30-F8E5-1382E8FE39AE}"/>
              </a:ext>
            </a:extLst>
          </p:cNvPr>
          <p:cNvGrpSpPr/>
          <p:nvPr/>
        </p:nvGrpSpPr>
        <p:grpSpPr>
          <a:xfrm>
            <a:off x="452869" y="2677893"/>
            <a:ext cx="3716087" cy="519053"/>
            <a:chOff x="789385" y="2898365"/>
            <a:chExt cx="3716087" cy="519053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0C940DE-7D23-F469-A312-E66974759892}"/>
                </a:ext>
              </a:extLst>
            </p:cNvPr>
            <p:cNvSpPr txBox="1"/>
            <p:nvPr/>
          </p:nvSpPr>
          <p:spPr>
            <a:xfrm>
              <a:off x="789385" y="3017066"/>
              <a:ext cx="23693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(1) 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小辮鴴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DF5A7C2-A7EE-5348-8E93-38131014D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4568" y="2898365"/>
              <a:ext cx="2550904" cy="51905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2873F8F-8695-8981-6D2E-135C6EBE6D28}"/>
              </a:ext>
            </a:extLst>
          </p:cNvPr>
          <p:cNvGrpSpPr/>
          <p:nvPr/>
        </p:nvGrpSpPr>
        <p:grpSpPr>
          <a:xfrm>
            <a:off x="452137" y="3195042"/>
            <a:ext cx="3993951" cy="402256"/>
            <a:chOff x="3690446" y="3944055"/>
            <a:chExt cx="3993951" cy="402256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0722830-47CA-A022-0891-DE23E0E06D65}"/>
                </a:ext>
              </a:extLst>
            </p:cNvPr>
            <p:cNvSpPr txBox="1"/>
            <p:nvPr/>
          </p:nvSpPr>
          <p:spPr>
            <a:xfrm>
              <a:off x="3690446" y="3945959"/>
              <a:ext cx="2771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(2) 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銀鷗</a:t>
              </a:r>
            </a:p>
          </p:txBody>
        </p: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A73CAA0-B56F-5BD1-170C-A5191724E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2622" y="3944055"/>
              <a:ext cx="2771775" cy="402256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F092E37-655E-F9A3-2C76-637ACDC0190F}"/>
              </a:ext>
            </a:extLst>
          </p:cNvPr>
          <p:cNvGrpSpPr/>
          <p:nvPr/>
        </p:nvGrpSpPr>
        <p:grpSpPr>
          <a:xfrm>
            <a:off x="8344072" y="84540"/>
            <a:ext cx="3317989" cy="2912438"/>
            <a:chOff x="8488107" y="320531"/>
            <a:chExt cx="3317989" cy="2912438"/>
          </a:xfrm>
        </p:grpSpPr>
        <p:pic>
          <p:nvPicPr>
            <p:cNvPr id="3074" name="Picture 2" descr="銀鷗(Larus argentatus) - Picture Bird">
              <a:extLst>
                <a:ext uri="{FF2B5EF4-FFF2-40B4-BE49-F238E27FC236}">
                  <a16:creationId xmlns:a16="http://schemas.microsoft.com/office/drawing/2014/main" id="{84D467F5-38C6-F1BF-0B21-25E208553A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216" y="660265"/>
              <a:ext cx="3215880" cy="257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70853E0-9F2A-6168-45FD-C4448A016FE0}"/>
                </a:ext>
              </a:extLst>
            </p:cNvPr>
            <p:cNvSpPr txBox="1"/>
            <p:nvPr/>
          </p:nvSpPr>
          <p:spPr>
            <a:xfrm>
              <a:off x="8488107" y="320531"/>
              <a:ext cx="32158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銀鷗 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(Herring Gull)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C899288-6F78-1579-715A-134CC3432824}"/>
              </a:ext>
            </a:extLst>
          </p:cNvPr>
          <p:cNvGrpSpPr/>
          <p:nvPr/>
        </p:nvGrpSpPr>
        <p:grpSpPr>
          <a:xfrm>
            <a:off x="5411941" y="157068"/>
            <a:ext cx="2908140" cy="2327561"/>
            <a:chOff x="5284929" y="908542"/>
            <a:chExt cx="2908140" cy="2327561"/>
          </a:xfrm>
        </p:grpSpPr>
        <p:pic>
          <p:nvPicPr>
            <p:cNvPr id="3" name="圖片 2" descr="一張含有 鳥類, 水鳥, 鴴, 戶外 的圖片&#10;&#10;AI 產生的內容可能不正確。">
              <a:extLst>
                <a:ext uri="{FF2B5EF4-FFF2-40B4-BE49-F238E27FC236}">
                  <a16:creationId xmlns:a16="http://schemas.microsoft.com/office/drawing/2014/main" id="{CCF6992D-5B19-F746-7719-86FD52980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5702" y="1554873"/>
              <a:ext cx="2195892" cy="1681230"/>
            </a:xfrm>
            <a:prstGeom prst="rect">
              <a:avLst/>
            </a:prstGeom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4E2FF4B-F8D4-FEC7-F779-63A5770D4EE6}"/>
                </a:ext>
              </a:extLst>
            </p:cNvPr>
            <p:cNvSpPr txBox="1"/>
            <p:nvPr/>
          </p:nvSpPr>
          <p:spPr>
            <a:xfrm>
              <a:off x="5284929" y="908542"/>
              <a:ext cx="29081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小辮鴴</a:t>
              </a:r>
              <a:r>
                <a:rPr lang="zh-CN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「ㄏㄥˊ」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(Lapwing)</a:t>
              </a:r>
            </a:p>
            <a:p>
              <a:r>
                <a:rPr lang="zh-TW" altLang="en-US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鳳頭麥雞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30" name="圖片 29" descr="一張含有 鳥類, 水鳥, 喙, 易受騙的人 的圖片&#10;&#10;AI 產生的內容可能不正確。">
            <a:extLst>
              <a:ext uri="{FF2B5EF4-FFF2-40B4-BE49-F238E27FC236}">
                <a16:creationId xmlns:a16="http://schemas.microsoft.com/office/drawing/2014/main" id="{D9D754A9-F067-68C4-6E4A-69B48994A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82" y="4526226"/>
            <a:ext cx="3235835" cy="2157223"/>
          </a:xfrm>
          <a:prstGeom prst="rect">
            <a:avLst/>
          </a:prstGeom>
        </p:spPr>
      </p:pic>
      <p:pic>
        <p:nvPicPr>
          <p:cNvPr id="32" name="圖片 31" descr="一張含有 鳥類, 水鳥, 喙, 戶外 的圖片&#10;&#10;AI 產生的內容可能不正確。">
            <a:extLst>
              <a:ext uri="{FF2B5EF4-FFF2-40B4-BE49-F238E27FC236}">
                <a16:creationId xmlns:a16="http://schemas.microsoft.com/office/drawing/2014/main" id="{5FBA1F35-68CF-AB52-2E75-AB48C448E6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50" y="3387394"/>
            <a:ext cx="3233211" cy="2155474"/>
          </a:xfrm>
          <a:prstGeom prst="rect">
            <a:avLst/>
          </a:prstGeom>
        </p:spPr>
      </p:pic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AD8F0DD6-F78D-B26A-829B-9FD21C2E0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80916"/>
              </p:ext>
            </p:extLst>
          </p:nvPr>
        </p:nvGraphicFramePr>
        <p:xfrm>
          <a:off x="452137" y="3767457"/>
          <a:ext cx="5129513" cy="120396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772811926"/>
                    </a:ext>
                  </a:extLst>
                </a:gridCol>
                <a:gridCol w="905176">
                  <a:extLst>
                    <a:ext uri="{9D8B030D-6E8A-4147-A177-3AD203B41FA5}">
                      <a16:colId xmlns:a16="http://schemas.microsoft.com/office/drawing/2014/main" val="266261217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43665787"/>
                    </a:ext>
                  </a:extLst>
                </a:gridCol>
                <a:gridCol w="1443037">
                  <a:extLst>
                    <a:ext uri="{9D8B030D-6E8A-4147-A177-3AD203B41FA5}">
                      <a16:colId xmlns:a16="http://schemas.microsoft.com/office/drawing/2014/main" val="61260854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4061317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最初死亡率 </a:t>
                      </a:r>
                      <a: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α)</a:t>
                      </a:r>
                      <a:endParaRPr lang="el-GR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死亡倍增時間 </a:t>
                      </a:r>
                      <a: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T2​)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最大壽命值</a:t>
                      </a:r>
                      <a:b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μmax</a:t>
                      </a:r>
                      <a: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​=1.0 </a:t>
                      </a: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時</a:t>
                      </a:r>
                      <a: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全球人類的平均壽命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73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zh-TW" sz="1600" b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2010</a:t>
                      </a:r>
                      <a:endParaRPr lang="zh-TW" altLang="en-US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0.00614</a:t>
                      </a: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zh-TW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TW" alt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58.8 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70.68</a:t>
                      </a:r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1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zh-TW" sz="1600" b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2020</a:t>
                      </a:r>
                      <a:endParaRPr lang="zh-TW" altLang="en-US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0.005419</a:t>
                      </a: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zh-TW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TW" alt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60.3 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72.50 </a:t>
                      </a:r>
                      <a:r>
                        <a:rPr lang="zh-TW" altLang="en-US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708992"/>
                  </a:ext>
                </a:extLst>
              </a:tr>
            </a:tbl>
          </a:graphicData>
        </a:graphic>
      </p:graphicFrame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232F6E0C-A046-8767-D494-0FC4F036A0F8}"/>
              </a:ext>
            </a:extLst>
          </p:cNvPr>
          <p:cNvSpPr/>
          <p:nvPr/>
        </p:nvSpPr>
        <p:spPr>
          <a:xfrm>
            <a:off x="638609" y="5357396"/>
            <a:ext cx="4367212" cy="1203960"/>
          </a:xfrm>
          <a:prstGeom prst="roundRect">
            <a:avLst>
              <a:gd name="adj" fmla="val 1983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Gompertz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的數學模型，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貌似對人類這個複雜的物種，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不適用？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誤差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12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年！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0B098A0F-D609-DE86-7BB8-119CBEA924ED}"/>
              </a:ext>
            </a:extLst>
          </p:cNvPr>
          <p:cNvSpPr/>
          <p:nvPr/>
        </p:nvSpPr>
        <p:spPr>
          <a:xfrm>
            <a:off x="4429125" y="1423988"/>
            <a:ext cx="923008" cy="1685925"/>
          </a:xfrm>
          <a:custGeom>
            <a:avLst/>
            <a:gdLst>
              <a:gd name="connsiteX0" fmla="*/ 0 w 923008"/>
              <a:gd name="connsiteY0" fmla="*/ 1685925 h 1685925"/>
              <a:gd name="connsiteX1" fmla="*/ 919163 w 923008"/>
              <a:gd name="connsiteY1" fmla="*/ 404812 h 1685925"/>
              <a:gd name="connsiteX2" fmla="*/ 266700 w 923008"/>
              <a:gd name="connsiteY2" fmla="*/ 0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008" h="1685925">
                <a:moveTo>
                  <a:pt x="0" y="1685925"/>
                </a:moveTo>
                <a:cubicBezTo>
                  <a:pt x="437356" y="1185862"/>
                  <a:pt x="874713" y="685799"/>
                  <a:pt x="919163" y="404812"/>
                </a:cubicBezTo>
                <a:cubicBezTo>
                  <a:pt x="963613" y="123824"/>
                  <a:pt x="615156" y="61912"/>
                  <a:pt x="266700" y="0"/>
                </a:cubicBezTo>
              </a:path>
            </a:pathLst>
          </a:cu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手繪多邊形: 圖案 1">
            <a:extLst>
              <a:ext uri="{FF2B5EF4-FFF2-40B4-BE49-F238E27FC236}">
                <a16:creationId xmlns:a16="http://schemas.microsoft.com/office/drawing/2014/main" id="{1C27953A-16DD-1F15-953C-E8A961BE91E1}"/>
              </a:ext>
            </a:extLst>
          </p:cNvPr>
          <p:cNvSpPr/>
          <p:nvPr/>
        </p:nvSpPr>
        <p:spPr>
          <a:xfrm>
            <a:off x="3491345" y="4883727"/>
            <a:ext cx="1236519" cy="353411"/>
          </a:xfrm>
          <a:custGeom>
            <a:avLst/>
            <a:gdLst>
              <a:gd name="connsiteX0" fmla="*/ 0 w 1236519"/>
              <a:gd name="connsiteY0" fmla="*/ 0 h 353411"/>
              <a:gd name="connsiteX1" fmla="*/ 571500 w 1236519"/>
              <a:gd name="connsiteY1" fmla="*/ 353291 h 353411"/>
              <a:gd name="connsiteX2" fmla="*/ 1236519 w 1236519"/>
              <a:gd name="connsiteY2" fmla="*/ 31173 h 3534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36519" h="353411">
                <a:moveTo>
                  <a:pt x="0" y="0"/>
                </a:moveTo>
                <a:cubicBezTo>
                  <a:pt x="182707" y="174048"/>
                  <a:pt x="365414" y="348096"/>
                  <a:pt x="571500" y="353291"/>
                </a:cubicBezTo>
                <a:cubicBezTo>
                  <a:pt x="777586" y="358486"/>
                  <a:pt x="1007052" y="194829"/>
                  <a:pt x="1236519" y="31173"/>
                </a:cubicBezTo>
              </a:path>
            </a:pathLst>
          </a:custGeom>
          <a:ln w="19050" cap="flat" cmpd="sng" algn="ctr">
            <a:solidFill>
              <a:schemeClr val="accent2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3477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CC3C5B1-0D33-9033-1D49-95318AE00621}"/>
              </a:ext>
            </a:extLst>
          </p:cNvPr>
          <p:cNvSpPr txBox="1"/>
          <p:nvPr/>
        </p:nvSpPr>
        <p:spPr>
          <a:xfrm>
            <a:off x="609599" y="1365320"/>
            <a:ext cx="1116806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Across the world, people are living longer.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In  1900, the average life expectancy of a newborn was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32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 years. 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By 2021</a:t>
            </a:r>
            <a:r>
              <a:rPr lang="en-US" altLang="zh-TW" dirty="0">
                <a:solidFill>
                  <a:srgbClr val="1D3D63"/>
                </a:solidFill>
                <a:latin typeface="Lato" panose="020F0502020204030203" pitchFamily="34" charset="0"/>
              </a:rPr>
              <a:t>,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 this had more than doubled to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71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 years.</a:t>
            </a:r>
          </a:p>
          <a:p>
            <a:pPr algn="l">
              <a:buNone/>
            </a:pPr>
            <a:endParaRPr lang="en-US" altLang="zh-TW" b="0" i="0" dirty="0">
              <a:solidFill>
                <a:srgbClr val="1D3D63"/>
              </a:solidFill>
              <a:effectLst/>
              <a:latin typeface="Lato" panose="020F0502020204030203" pitchFamily="34" charset="0"/>
            </a:endParaRP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But where, when, how, and why has this dramatic change occurred?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To understand it, we can look at data on life expectancy worldwide.</a:t>
            </a:r>
          </a:p>
          <a:p>
            <a:pPr algn="l">
              <a:buNone/>
            </a:pPr>
            <a:endParaRPr lang="en-US" altLang="zh-TW" b="0" i="0" dirty="0">
              <a:solidFill>
                <a:srgbClr val="1D3D63"/>
              </a:solidFill>
              <a:effectLst/>
              <a:latin typeface="Lato" panose="020F0502020204030203" pitchFamily="34" charset="0"/>
            </a:endParaRP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The large reduction in child mortality has played an important role in increasing life expectancy. 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But life expectancy has increased </a:t>
            </a:r>
            <a:r>
              <a:rPr lang="en-US" altLang="zh-TW" b="0" i="0" u="sng" dirty="0">
                <a:solidFill>
                  <a:srgbClr val="1D3D63"/>
                </a:solidFill>
                <a:effectLst/>
                <a:latin typeface="Lato" panose="020F0502020204030203" pitchFamily="34" charset="0"/>
                <a:hlinkClick r:id="rId2"/>
              </a:rPr>
              <a:t>at all ages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. Infants, children, adults, and the elderly are all less likely to die than in the past, and death is being delayed.</a:t>
            </a:r>
          </a:p>
          <a:p>
            <a:pPr algn="l">
              <a:buNone/>
            </a:pPr>
            <a:endParaRPr lang="en-US" altLang="zh-TW" b="0" i="0" dirty="0">
              <a:solidFill>
                <a:srgbClr val="1D3D63"/>
              </a:solidFill>
              <a:effectLst/>
              <a:latin typeface="Lato" panose="020F0502020204030203" pitchFamily="34" charset="0"/>
            </a:endParaRP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This remarkable shift results from 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advances in medicine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public health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, and 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living standards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. 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Along with it, many predictions of the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‘limit’ 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of life expectancy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have been broken.</a:t>
            </a:r>
          </a:p>
          <a:p>
            <a:pPr algn="l">
              <a:buNone/>
            </a:pPr>
            <a:endParaRPr lang="en-US" altLang="zh-TW" b="0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On this page, you will find global data and research on life expectancy and related measures of longevity: 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the probability of death at a given age, the sex gap in life expectancy, lifespan inequality within countries, 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and more.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8735997-DA02-9156-FD5E-DB55FF9A99D2}"/>
              </a:ext>
            </a:extLst>
          </p:cNvPr>
          <p:cNvSpPr txBox="1"/>
          <p:nvPr/>
        </p:nvSpPr>
        <p:spPr>
          <a:xfrm>
            <a:off x="557213" y="810129"/>
            <a:ext cx="6062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hlinkClick r:id="rId3"/>
              </a:rPr>
              <a:t>https://ourworldindata.org/life-expectancy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18043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圖片 8">
            <a:extLst>
              <a:ext uri="{FF2B5EF4-FFF2-40B4-BE49-F238E27FC236}">
                <a16:creationId xmlns:a16="http://schemas.microsoft.com/office/drawing/2014/main" id="{FD06EECA-C29E-6A6A-2516-BE0A7D127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1178" y="0"/>
            <a:ext cx="7649643" cy="6582694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0F6BB50C-F468-48FC-FCC4-F66D50E68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5045" y="4333490"/>
            <a:ext cx="1875408" cy="188393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4FC0FAD-D5FB-8601-8BB7-38AF1A5A51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9176" y="3268543"/>
            <a:ext cx="2170126" cy="2087367"/>
          </a:xfrm>
          <a:prstGeom prst="rect">
            <a:avLst/>
          </a:prstGeom>
        </p:spPr>
      </p:pic>
      <p:graphicFrame>
        <p:nvGraphicFramePr>
          <p:cNvPr id="10" name="物件 9">
            <a:extLst>
              <a:ext uri="{FF2B5EF4-FFF2-40B4-BE49-F238E27FC236}">
                <a16:creationId xmlns:a16="http://schemas.microsoft.com/office/drawing/2014/main" id="{C32EB951-59CA-3159-D9CB-03487629577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164902"/>
              </p:ext>
            </p:extLst>
          </p:nvPr>
        </p:nvGraphicFramePr>
        <p:xfrm>
          <a:off x="7269849" y="3553692"/>
          <a:ext cx="2079336" cy="21524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6" imgW="3024431" imgH="3130872" progId="Paint.Picture">
                  <p:embed/>
                </p:oleObj>
              </mc:Choice>
              <mc:Fallback>
                <p:oleObj name="Bitmap Image" r:id="rId6" imgW="3024431" imgH="3130872" progId="Paint.Pictur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69849" y="3553692"/>
                        <a:ext cx="2079336" cy="215246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5" name="群組 14">
            <a:extLst>
              <a:ext uri="{FF2B5EF4-FFF2-40B4-BE49-F238E27FC236}">
                <a16:creationId xmlns:a16="http://schemas.microsoft.com/office/drawing/2014/main" id="{1C1C2D4C-E3D1-B099-872B-1467F9FB8802}"/>
              </a:ext>
            </a:extLst>
          </p:cNvPr>
          <p:cNvGrpSpPr/>
          <p:nvPr/>
        </p:nvGrpSpPr>
        <p:grpSpPr>
          <a:xfrm>
            <a:off x="3096491" y="2244436"/>
            <a:ext cx="242372" cy="3952204"/>
            <a:chOff x="3096491" y="2244436"/>
            <a:chExt cx="242372" cy="3366655"/>
          </a:xfrm>
        </p:grpSpPr>
        <p:cxnSp>
          <p:nvCxnSpPr>
            <p:cNvPr id="12" name="直線接點 11">
              <a:extLst>
                <a:ext uri="{FF2B5EF4-FFF2-40B4-BE49-F238E27FC236}">
                  <a16:creationId xmlns:a16="http://schemas.microsoft.com/office/drawing/2014/main" id="{75B5B6FA-0E59-8003-EFC8-A0B24AE1F317}"/>
                </a:ext>
              </a:extLst>
            </p:cNvPr>
            <p:cNvCxnSpPr/>
            <p:nvPr/>
          </p:nvCxnSpPr>
          <p:spPr>
            <a:xfrm>
              <a:off x="3096491" y="2244436"/>
              <a:ext cx="0" cy="3366655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線單箭頭接點 13">
              <a:extLst>
                <a:ext uri="{FF2B5EF4-FFF2-40B4-BE49-F238E27FC236}">
                  <a16:creationId xmlns:a16="http://schemas.microsoft.com/office/drawing/2014/main" id="{A8C1CD03-5FB0-3342-C814-E88251908FBA}"/>
                </a:ext>
              </a:extLst>
            </p:cNvPr>
            <p:cNvCxnSpPr>
              <a:cxnSpLocks/>
            </p:cNvCxnSpPr>
            <p:nvPr/>
          </p:nvCxnSpPr>
          <p:spPr>
            <a:xfrm>
              <a:off x="3096491" y="3927764"/>
              <a:ext cx="242372" cy="96216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圖片 19">
            <a:extLst>
              <a:ext uri="{FF2B5EF4-FFF2-40B4-BE49-F238E27FC236}">
                <a16:creationId xmlns:a16="http://schemas.microsoft.com/office/drawing/2014/main" id="{171B4D7E-0A8D-42C6-0735-7A24CB32572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77673" y="3955044"/>
            <a:ext cx="2076740" cy="2124371"/>
          </a:xfrm>
          <a:prstGeom prst="rect">
            <a:avLst/>
          </a:prstGeom>
        </p:spPr>
      </p:pic>
      <p:grpSp>
        <p:nvGrpSpPr>
          <p:cNvPr id="16" name="群組 15">
            <a:extLst>
              <a:ext uri="{FF2B5EF4-FFF2-40B4-BE49-F238E27FC236}">
                <a16:creationId xmlns:a16="http://schemas.microsoft.com/office/drawing/2014/main" id="{93418DE3-AC1C-058E-6E6C-30516B9A228E}"/>
              </a:ext>
            </a:extLst>
          </p:cNvPr>
          <p:cNvGrpSpPr/>
          <p:nvPr/>
        </p:nvGrpSpPr>
        <p:grpSpPr>
          <a:xfrm>
            <a:off x="5611091" y="1919191"/>
            <a:ext cx="1572918" cy="4308623"/>
            <a:chOff x="1523573" y="2244436"/>
            <a:chExt cx="1572918" cy="3366655"/>
          </a:xfrm>
        </p:grpSpPr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CD843766-653E-E6A1-690F-87283565AE83}"/>
                </a:ext>
              </a:extLst>
            </p:cNvPr>
            <p:cNvCxnSpPr/>
            <p:nvPr/>
          </p:nvCxnSpPr>
          <p:spPr>
            <a:xfrm>
              <a:off x="3096491" y="2244436"/>
              <a:ext cx="0" cy="3366655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單箭頭接點 17">
              <a:extLst>
                <a:ext uri="{FF2B5EF4-FFF2-40B4-BE49-F238E27FC236}">
                  <a16:creationId xmlns:a16="http://schemas.microsoft.com/office/drawing/2014/main" id="{C1AE066B-735E-BC9F-A411-CE75970FEA2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523573" y="3529715"/>
              <a:ext cx="1572918" cy="42219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群組 22">
            <a:extLst>
              <a:ext uri="{FF2B5EF4-FFF2-40B4-BE49-F238E27FC236}">
                <a16:creationId xmlns:a16="http://schemas.microsoft.com/office/drawing/2014/main" id="{9C0FD3F8-B087-3C05-2B6B-42925015F9C4}"/>
              </a:ext>
            </a:extLst>
          </p:cNvPr>
          <p:cNvGrpSpPr/>
          <p:nvPr/>
        </p:nvGrpSpPr>
        <p:grpSpPr>
          <a:xfrm>
            <a:off x="7637318" y="1867235"/>
            <a:ext cx="308581" cy="4360579"/>
            <a:chOff x="2787910" y="2244436"/>
            <a:chExt cx="308581" cy="3366655"/>
          </a:xfrm>
        </p:grpSpPr>
        <p:cxnSp>
          <p:nvCxnSpPr>
            <p:cNvPr id="24" name="直線接點 23">
              <a:extLst>
                <a:ext uri="{FF2B5EF4-FFF2-40B4-BE49-F238E27FC236}">
                  <a16:creationId xmlns:a16="http://schemas.microsoft.com/office/drawing/2014/main" id="{A6AFE264-E2B6-BEB6-AD23-DAC4785D56A3}"/>
                </a:ext>
              </a:extLst>
            </p:cNvPr>
            <p:cNvCxnSpPr/>
            <p:nvPr/>
          </p:nvCxnSpPr>
          <p:spPr>
            <a:xfrm>
              <a:off x="3096491" y="2244436"/>
              <a:ext cx="0" cy="3366655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線單箭頭接點 24">
              <a:extLst>
                <a:ext uri="{FF2B5EF4-FFF2-40B4-BE49-F238E27FC236}">
                  <a16:creationId xmlns:a16="http://schemas.microsoft.com/office/drawing/2014/main" id="{CCA98B02-9813-1D74-6749-76CC14DD5AF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787910" y="3353951"/>
              <a:ext cx="308580" cy="20056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群組 28">
            <a:extLst>
              <a:ext uri="{FF2B5EF4-FFF2-40B4-BE49-F238E27FC236}">
                <a16:creationId xmlns:a16="http://schemas.microsoft.com/office/drawing/2014/main" id="{40D15721-E2FD-A4DC-C851-EB352202ECE4}"/>
              </a:ext>
            </a:extLst>
          </p:cNvPr>
          <p:cNvGrpSpPr/>
          <p:nvPr/>
        </p:nvGrpSpPr>
        <p:grpSpPr>
          <a:xfrm>
            <a:off x="8731978" y="1836061"/>
            <a:ext cx="900395" cy="4360579"/>
            <a:chOff x="3096490" y="2244436"/>
            <a:chExt cx="900395" cy="3366655"/>
          </a:xfrm>
        </p:grpSpPr>
        <p:cxnSp>
          <p:nvCxnSpPr>
            <p:cNvPr id="30" name="直線接點 29">
              <a:extLst>
                <a:ext uri="{FF2B5EF4-FFF2-40B4-BE49-F238E27FC236}">
                  <a16:creationId xmlns:a16="http://schemas.microsoft.com/office/drawing/2014/main" id="{49B98068-7E86-AE45-41AE-A6D14E8A2AF5}"/>
                </a:ext>
              </a:extLst>
            </p:cNvPr>
            <p:cNvCxnSpPr/>
            <p:nvPr/>
          </p:nvCxnSpPr>
          <p:spPr>
            <a:xfrm>
              <a:off x="3096491" y="2244436"/>
              <a:ext cx="0" cy="3366655"/>
            </a:xfrm>
            <a:prstGeom prst="line">
              <a:avLst/>
            </a:prstGeom>
            <a:ln w="28575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單箭頭接點 30">
              <a:extLst>
                <a:ext uri="{FF2B5EF4-FFF2-40B4-BE49-F238E27FC236}">
                  <a16:creationId xmlns:a16="http://schemas.microsoft.com/office/drawing/2014/main" id="{2F67A0A5-B00D-7075-0C2E-9B916479E1E7}"/>
                </a:ext>
              </a:extLst>
            </p:cNvPr>
            <p:cNvCxnSpPr>
              <a:cxnSpLocks/>
            </p:cNvCxnSpPr>
            <p:nvPr/>
          </p:nvCxnSpPr>
          <p:spPr>
            <a:xfrm>
              <a:off x="3096490" y="3353951"/>
              <a:ext cx="900395" cy="12033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021F58FF-3394-538C-E49D-34A2730F541B}"/>
              </a:ext>
            </a:extLst>
          </p:cNvPr>
          <p:cNvSpPr txBox="1"/>
          <p:nvPr/>
        </p:nvSpPr>
        <p:spPr>
          <a:xfrm>
            <a:off x="243714" y="6456992"/>
            <a:ext cx="60626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hlinkClick r:id="rId9"/>
              </a:rPr>
              <a:t>https://ourworldindata.org/life-expectancy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324920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FE2AD4B8-51FD-32E4-BC3C-6AC551821C62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, 文件, 信, 紙張 的圖片&#10;&#10;AI 產生的內容可能不正確。">
            <a:extLst>
              <a:ext uri="{FF2B5EF4-FFF2-40B4-BE49-F238E27FC236}">
                <a16:creationId xmlns:a16="http://schemas.microsoft.com/office/drawing/2014/main" id="{2205B254-CFE9-2F51-3A95-294B8118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65" y="0"/>
            <a:ext cx="4847610" cy="6858000"/>
          </a:xfrm>
          <a:prstGeom prst="rect">
            <a:avLst/>
          </a:prstGeom>
        </p:spPr>
      </p:pic>
      <p:pic>
        <p:nvPicPr>
          <p:cNvPr id="6" name="圖片 5" descr="一張含有 文字, 文件, 紙張, 黑與白 的圖片&#10;&#10;AI 產生的內容可能不正確。">
            <a:extLst>
              <a:ext uri="{FF2B5EF4-FFF2-40B4-BE49-F238E27FC236}">
                <a16:creationId xmlns:a16="http://schemas.microsoft.com/office/drawing/2014/main" id="{E20D7E75-FA06-60E0-E213-6CB57731B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0" y="0"/>
            <a:ext cx="4850376" cy="6858000"/>
          </a:xfrm>
          <a:prstGeom prst="rect">
            <a:avLst/>
          </a:prstGeom>
        </p:spPr>
      </p:pic>
      <p:sp>
        <p:nvSpPr>
          <p:cNvPr id="3" name="矩形: 圓角 2">
            <a:extLst>
              <a:ext uri="{FF2B5EF4-FFF2-40B4-BE49-F238E27FC236}">
                <a16:creationId xmlns:a16="http://schemas.microsoft.com/office/drawing/2014/main" id="{5D462500-425D-B2F7-1836-EFC05D371B79}"/>
              </a:ext>
            </a:extLst>
          </p:cNvPr>
          <p:cNvSpPr/>
          <p:nvPr/>
        </p:nvSpPr>
        <p:spPr>
          <a:xfrm>
            <a:off x="6798604" y="5818909"/>
            <a:ext cx="253793" cy="401350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6D47A6C9-2AD1-C0A1-0BC1-F2DB783447E1}"/>
              </a:ext>
            </a:extLst>
          </p:cNvPr>
          <p:cNvSpPr/>
          <p:nvPr/>
        </p:nvSpPr>
        <p:spPr>
          <a:xfrm>
            <a:off x="6619752" y="1015710"/>
            <a:ext cx="253793" cy="4013489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166851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86EA68B1-B34B-DD07-5843-517C4987FE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761" y="206946"/>
            <a:ext cx="2557389" cy="4003133"/>
          </a:xfrm>
          <a:prstGeom prst="rect">
            <a:avLst/>
          </a:prstGeom>
        </p:spPr>
      </p:pic>
      <p:grpSp>
        <p:nvGrpSpPr>
          <p:cNvPr id="12" name="群組 11">
            <a:extLst>
              <a:ext uri="{FF2B5EF4-FFF2-40B4-BE49-F238E27FC236}">
                <a16:creationId xmlns:a16="http://schemas.microsoft.com/office/drawing/2014/main" id="{BE1F7EA4-E063-3B7A-A970-8B4EAD63A203}"/>
              </a:ext>
            </a:extLst>
          </p:cNvPr>
          <p:cNvGrpSpPr/>
          <p:nvPr/>
        </p:nvGrpSpPr>
        <p:grpSpPr>
          <a:xfrm>
            <a:off x="309130" y="4210079"/>
            <a:ext cx="6094268" cy="2555273"/>
            <a:chOff x="4381346" y="3929524"/>
            <a:chExt cx="6094268" cy="2555273"/>
          </a:xfrm>
        </p:grpSpPr>
        <p:sp>
          <p:nvSpPr>
            <p:cNvPr id="5" name="文字方塊 4">
              <a:extLst>
                <a:ext uri="{FF2B5EF4-FFF2-40B4-BE49-F238E27FC236}">
                  <a16:creationId xmlns:a16="http://schemas.microsoft.com/office/drawing/2014/main" id="{A59981F0-6A02-D39C-B988-4AC6672F58BE}"/>
                </a:ext>
              </a:extLst>
            </p:cNvPr>
            <p:cNvSpPr txBox="1"/>
            <p:nvPr/>
          </p:nvSpPr>
          <p:spPr>
            <a:xfrm>
              <a:off x="4381346" y="4453472"/>
              <a:ext cx="6094268" cy="20313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/>
                <a:t>ISSN 1613-5520     </a:t>
              </a:r>
            </a:p>
            <a:p>
              <a:r>
                <a:rPr lang="en-US" altLang="zh-TW" dirty="0"/>
                <a:t>ISSN 2197-9286 (electronic) </a:t>
              </a:r>
            </a:p>
            <a:p>
              <a:r>
                <a:rPr lang="en-US" altLang="zh-TW" dirty="0"/>
                <a:t>Demographic Research Monographs </a:t>
              </a:r>
            </a:p>
            <a:p>
              <a:r>
                <a:rPr lang="en-US" altLang="zh-TW" dirty="0"/>
                <a:t>ISBN 978-3-030-49969-3    </a:t>
              </a:r>
            </a:p>
            <a:p>
              <a:r>
                <a:rPr lang="en-US" altLang="zh-TW" dirty="0"/>
                <a:t>ISBN 978-3-030-49970-9 (eBook) </a:t>
              </a:r>
              <a:r>
                <a:rPr lang="en-US" altLang="zh-TW" dirty="0">
                  <a:hlinkClick r:id="rId3"/>
                </a:rPr>
                <a:t>https://doi.org/10.1007/978-3-030-49970-9</a:t>
              </a:r>
              <a:endParaRPr lang="en-US" altLang="zh-TW" dirty="0"/>
            </a:p>
            <a:p>
              <a:r>
                <a:rPr lang="en-US" altLang="zh-TW" dirty="0"/>
                <a:t>© The Editor(s) (if applicable) and The Author(s) </a:t>
              </a:r>
              <a:r>
                <a:rPr lang="en-US" altLang="zh-TW" b="1" dirty="0">
                  <a:solidFill>
                    <a:srgbClr val="FF0000"/>
                  </a:solidFill>
                </a:rPr>
                <a:t>2021</a:t>
              </a:r>
              <a:r>
                <a:rPr lang="en-US" altLang="zh-TW" dirty="0"/>
                <a:t>.</a:t>
              </a:r>
              <a:endParaRPr lang="zh-TW" altLang="en-US" dirty="0"/>
            </a:p>
          </p:txBody>
        </p:sp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13CE1D58-3267-5D5F-5C36-47A01180FB9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98664" y="3929524"/>
              <a:ext cx="1333686" cy="523948"/>
            </a:xfrm>
            <a:prstGeom prst="rect">
              <a:avLst/>
            </a:prstGeom>
          </p:spPr>
        </p:pic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A30C85E5-379A-B67B-86E1-560CAB76C5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463" y="281649"/>
            <a:ext cx="8923047" cy="3365560"/>
          </a:xfrm>
          <a:prstGeom prst="rect">
            <a:avLst/>
          </a:prstGeom>
        </p:spPr>
      </p:pic>
      <p:sp>
        <p:nvSpPr>
          <p:cNvPr id="14" name="文字方塊 13">
            <a:extLst>
              <a:ext uri="{FF2B5EF4-FFF2-40B4-BE49-F238E27FC236}">
                <a16:creationId xmlns:a16="http://schemas.microsoft.com/office/drawing/2014/main" id="{32A6D9E8-E554-49E5-382B-43C945C478F4}"/>
              </a:ext>
            </a:extLst>
          </p:cNvPr>
          <p:cNvSpPr txBox="1"/>
          <p:nvPr/>
        </p:nvSpPr>
        <p:spPr>
          <a:xfrm>
            <a:off x="3356264" y="3730336"/>
            <a:ext cx="84649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baseline="0" dirty="0">
                <a:solidFill>
                  <a:srgbClr val="211D1E"/>
                </a:solidFill>
                <a:latin typeface="Times LT Std"/>
              </a:rPr>
              <a:t>Fig. 2.1 </a:t>
            </a:r>
            <a:r>
              <a:rPr lang="en-US" altLang="zh-TW" sz="1800" b="0" i="0" u="none" strike="noStrike" baseline="0" dirty="0">
                <a:solidFill>
                  <a:srgbClr val="211D1E"/>
                </a:solidFill>
                <a:latin typeface="Times LT Std"/>
              </a:rPr>
              <a:t>Number of deaths at ages 105+ by cohort in France recorded in the </a:t>
            </a:r>
          </a:p>
          <a:p>
            <a:r>
              <a:rPr lang="en-US" altLang="zh-TW" sz="1800" b="0" i="0" u="none" strike="noStrike" baseline="0" dirty="0">
                <a:solidFill>
                  <a:srgbClr val="211D1E"/>
                </a:solidFill>
                <a:latin typeface="Times LT Std"/>
              </a:rPr>
              <a:t>HMD (FRA HMD) and in the IDL (France). Left panel – females, right panel – males </a:t>
            </a:r>
            <a:endParaRPr lang="zh-TW" altLang="en-US" dirty="0"/>
          </a:p>
        </p:txBody>
      </p:sp>
      <p:sp>
        <p:nvSpPr>
          <p:cNvPr id="15" name="矩形: 圓角 14">
            <a:extLst>
              <a:ext uri="{FF2B5EF4-FFF2-40B4-BE49-F238E27FC236}">
                <a16:creationId xmlns:a16="http://schemas.microsoft.com/office/drawing/2014/main" id="{16782D3C-5C3D-A68B-3805-35E8D92C7CEA}"/>
              </a:ext>
            </a:extLst>
          </p:cNvPr>
          <p:cNvSpPr/>
          <p:nvPr/>
        </p:nvSpPr>
        <p:spPr>
          <a:xfrm>
            <a:off x="4755573" y="478530"/>
            <a:ext cx="1340427" cy="4156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Female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: 圓角 15">
            <a:extLst>
              <a:ext uri="{FF2B5EF4-FFF2-40B4-BE49-F238E27FC236}">
                <a16:creationId xmlns:a16="http://schemas.microsoft.com/office/drawing/2014/main" id="{82E07E75-3E0D-A3A1-74BF-1A1F7AB1F0E9}"/>
              </a:ext>
            </a:extLst>
          </p:cNvPr>
          <p:cNvSpPr/>
          <p:nvPr/>
        </p:nvSpPr>
        <p:spPr>
          <a:xfrm>
            <a:off x="9126682" y="478530"/>
            <a:ext cx="1340427" cy="415636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Male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D3FD2B45-548C-1627-936D-A01F489DC819}"/>
              </a:ext>
            </a:extLst>
          </p:cNvPr>
          <p:cNvSpPr txBox="1"/>
          <p:nvPr/>
        </p:nvSpPr>
        <p:spPr>
          <a:xfrm>
            <a:off x="7003473" y="4451497"/>
            <a:ext cx="45919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baseline="0" dirty="0">
                <a:solidFill>
                  <a:srgbClr val="211D1E"/>
                </a:solidFill>
                <a:latin typeface="Times LT Std"/>
              </a:rPr>
              <a:t>IDL</a:t>
            </a:r>
            <a:r>
              <a:rPr lang="zh-CN" altLang="en-US" sz="1800" b="1" i="0" u="none" strike="noStrike" baseline="0" dirty="0">
                <a:solidFill>
                  <a:srgbClr val="211D1E"/>
                </a:solidFill>
                <a:latin typeface="Times LT Std"/>
              </a:rPr>
              <a:t>：</a:t>
            </a:r>
            <a:r>
              <a:rPr lang="en-US" altLang="zh-TW" sz="1800" b="1" i="0" u="none" strike="noStrike" baseline="0" dirty="0">
                <a:solidFill>
                  <a:srgbClr val="211D1E"/>
                </a:solidFill>
                <a:latin typeface="Times LT Std"/>
              </a:rPr>
              <a:t>International Database on Longevity</a:t>
            </a:r>
            <a:br>
              <a:rPr lang="en-US" altLang="zh-TW" b="1" dirty="0">
                <a:solidFill>
                  <a:srgbClr val="211D1E"/>
                </a:solidFill>
                <a:latin typeface="Times LT Std"/>
              </a:rPr>
            </a:br>
            <a:r>
              <a:rPr lang="en-US" altLang="zh-TW" sz="1400" b="1" dirty="0">
                <a:solidFill>
                  <a:srgbClr val="211D1E"/>
                </a:solidFill>
                <a:latin typeface="Times LT Std"/>
                <a:hlinkClick r:id="rId6"/>
              </a:rPr>
              <a:t>https://www.supercentenarians.org/en/</a:t>
            </a:r>
            <a:endParaRPr lang="zh-TW" altLang="en-US" dirty="0"/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32285916-8A5E-976A-320F-10BCEB8C9738}"/>
              </a:ext>
            </a:extLst>
          </p:cNvPr>
          <p:cNvSpPr txBox="1"/>
          <p:nvPr/>
        </p:nvSpPr>
        <p:spPr>
          <a:xfrm>
            <a:off x="4894118" y="5120042"/>
            <a:ext cx="60942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 i="0" u="none" strike="noStrike" baseline="0">
                <a:solidFill>
                  <a:srgbClr val="211D1E"/>
                </a:solidFill>
                <a:latin typeface="Times LT Std"/>
              </a:defRPr>
            </a:lvl1pPr>
          </a:lstStyle>
          <a:p>
            <a:r>
              <a:rPr lang="en-US" altLang="zh-TW" dirty="0"/>
              <a:t>HMD</a:t>
            </a:r>
            <a:r>
              <a:rPr lang="zh-CN" altLang="en-US" dirty="0"/>
              <a:t>：</a:t>
            </a:r>
            <a:r>
              <a:rPr lang="en-US" altLang="zh-TW" dirty="0"/>
              <a:t>Human Mortality Database. </a:t>
            </a:r>
          </a:p>
          <a:p>
            <a:r>
              <a:rPr lang="en-US" altLang="zh-TW" sz="1400" dirty="0"/>
              <a:t>University of California, Berkeley and Max Plank Institute</a:t>
            </a:r>
          </a:p>
          <a:p>
            <a:r>
              <a:rPr lang="en-US" altLang="zh-TW" sz="1400" dirty="0">
                <a:hlinkClick r:id="rId7"/>
              </a:rPr>
              <a:t>https://www.mortality.org</a:t>
            </a:r>
            <a:r>
              <a:rPr lang="en-US" altLang="zh-TW" sz="1400" dirty="0"/>
              <a:t>/ </a:t>
            </a:r>
            <a:endParaRPr lang="zh-TW" altLang="en-US" dirty="0"/>
          </a:p>
        </p:txBody>
      </p:sp>
      <p:sp>
        <p:nvSpPr>
          <p:cNvPr id="21" name="手繪多邊形: 圖案 20">
            <a:extLst>
              <a:ext uri="{FF2B5EF4-FFF2-40B4-BE49-F238E27FC236}">
                <a16:creationId xmlns:a16="http://schemas.microsoft.com/office/drawing/2014/main" id="{34DA5A9C-6151-A4E3-4D85-6FE48D987F62}"/>
              </a:ext>
            </a:extLst>
          </p:cNvPr>
          <p:cNvSpPr/>
          <p:nvPr/>
        </p:nvSpPr>
        <p:spPr>
          <a:xfrm>
            <a:off x="3782291" y="4322617"/>
            <a:ext cx="1111827" cy="976747"/>
          </a:xfrm>
          <a:custGeom>
            <a:avLst/>
            <a:gdLst>
              <a:gd name="connsiteX0" fmla="*/ 0 w 1288473"/>
              <a:gd name="connsiteY0" fmla="*/ 0 h 955964"/>
              <a:gd name="connsiteX1" fmla="*/ 477982 w 1288473"/>
              <a:gd name="connsiteY1" fmla="*/ 779318 h 955964"/>
              <a:gd name="connsiteX2" fmla="*/ 1288473 w 1288473"/>
              <a:gd name="connsiteY2" fmla="*/ 955964 h 9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8473" h="955964">
                <a:moveTo>
                  <a:pt x="0" y="0"/>
                </a:moveTo>
                <a:cubicBezTo>
                  <a:pt x="131618" y="309995"/>
                  <a:pt x="263237" y="619991"/>
                  <a:pt x="477982" y="779318"/>
                </a:cubicBezTo>
                <a:cubicBezTo>
                  <a:pt x="692728" y="938645"/>
                  <a:pt x="990600" y="947304"/>
                  <a:pt x="1288473" y="955964"/>
                </a:cubicBezTo>
              </a:path>
            </a:pathLst>
          </a:cu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2" name="手繪多邊形: 圖案 21">
            <a:extLst>
              <a:ext uri="{FF2B5EF4-FFF2-40B4-BE49-F238E27FC236}">
                <a16:creationId xmlns:a16="http://schemas.microsoft.com/office/drawing/2014/main" id="{14B46F61-4F81-BC41-1986-CA9AE7FA2C1E}"/>
              </a:ext>
            </a:extLst>
          </p:cNvPr>
          <p:cNvSpPr/>
          <p:nvPr/>
        </p:nvSpPr>
        <p:spPr>
          <a:xfrm>
            <a:off x="6380018" y="4291445"/>
            <a:ext cx="623455" cy="363682"/>
          </a:xfrm>
          <a:custGeom>
            <a:avLst/>
            <a:gdLst>
              <a:gd name="connsiteX0" fmla="*/ 0 w 623455"/>
              <a:gd name="connsiteY0" fmla="*/ 0 h 363682"/>
              <a:gd name="connsiteX1" fmla="*/ 166255 w 623455"/>
              <a:gd name="connsiteY1" fmla="*/ 290946 h 363682"/>
              <a:gd name="connsiteX2" fmla="*/ 623455 w 623455"/>
              <a:gd name="connsiteY2" fmla="*/ 363682 h 3636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23455" h="363682">
                <a:moveTo>
                  <a:pt x="0" y="0"/>
                </a:moveTo>
                <a:cubicBezTo>
                  <a:pt x="31173" y="115166"/>
                  <a:pt x="62346" y="230332"/>
                  <a:pt x="166255" y="290946"/>
                </a:cubicBezTo>
                <a:cubicBezTo>
                  <a:pt x="270164" y="351560"/>
                  <a:pt x="446809" y="357621"/>
                  <a:pt x="623455" y="363682"/>
                </a:cubicBezTo>
              </a:path>
            </a:pathLst>
          </a:cu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6E41761-82FA-AF5C-2684-02FED0B1167F}"/>
              </a:ext>
            </a:extLst>
          </p:cNvPr>
          <p:cNvSpPr txBox="1"/>
          <p:nvPr/>
        </p:nvSpPr>
        <p:spPr>
          <a:xfrm>
            <a:off x="7515225" y="5757523"/>
            <a:ext cx="345411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Max Plank Institute </a:t>
            </a:r>
            <a:r>
              <a:rPr lang="zh-CN" altLang="en-US" sz="1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zh-TW" altLang="en-US" sz="1400" b="1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馬克斯普朗克學會</a:t>
            </a:r>
            <a:r>
              <a:rPr lang="zh-CN" altLang="en-US" sz="1400" b="1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CN" sz="1400" b="1" i="0" dirty="0">
              <a:solidFill>
                <a:srgbClr val="001D35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400" b="1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是德國領先的科學和人文基礎研究組織，</a:t>
            </a:r>
            <a:endParaRPr lang="en-US" altLang="zh-TW" sz="1400" b="1" i="0" dirty="0">
              <a:solidFill>
                <a:srgbClr val="001D35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400" b="1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由</a:t>
            </a:r>
            <a:r>
              <a:rPr lang="en-US" altLang="zh-TW" sz="1400" b="1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85 </a:t>
            </a:r>
            <a:r>
              <a:rPr lang="zh-TW" altLang="en-US" sz="1400" b="1" i="0" dirty="0">
                <a:solidFill>
                  <a:srgbClr val="001D35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個研究機構組成</a:t>
            </a:r>
            <a:r>
              <a:rPr lang="zh-CN" altLang="en-US" sz="1400" b="1" dirty="0">
                <a:solidFill>
                  <a:srgbClr val="001D35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zh-TW" altLang="en-US" sz="1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3943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29929CE6-53AA-B5C6-7C2B-E387C0169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025" y="0"/>
            <a:ext cx="8202170" cy="5963482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5465E31-CB31-BB1F-204D-CD0ECD9446E2}"/>
              </a:ext>
            </a:extLst>
          </p:cNvPr>
          <p:cNvSpPr txBox="1"/>
          <p:nvPr/>
        </p:nvSpPr>
        <p:spPr>
          <a:xfrm>
            <a:off x="1794025" y="5934671"/>
            <a:ext cx="848258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800" b="1" i="0" u="none" strike="noStrike" baseline="0" dirty="0">
                <a:solidFill>
                  <a:srgbClr val="211D1E"/>
                </a:solidFill>
                <a:latin typeface="Times LT Std"/>
              </a:rPr>
              <a:t>Fig. 2.3 </a:t>
            </a:r>
            <a:r>
              <a:rPr lang="en-US" altLang="zh-TW" sz="1800" b="0" i="0" u="none" strike="noStrike" baseline="0" dirty="0">
                <a:solidFill>
                  <a:srgbClr val="211D1E"/>
                </a:solidFill>
                <a:latin typeface="Times LT Std"/>
              </a:rPr>
              <a:t>Average age at death of individuals who died at ages 110+ (red lines), </a:t>
            </a:r>
          </a:p>
          <a:p>
            <a:r>
              <a:rPr lang="en-US" altLang="zh-TW" sz="1800" b="0" i="0" u="none" strike="noStrike" baseline="0" dirty="0">
                <a:solidFill>
                  <a:srgbClr val="211D1E"/>
                </a:solidFill>
                <a:latin typeface="Times LT Std"/>
              </a:rPr>
              <a:t>and the number of such supercentenarians (blue lines) according to the </a:t>
            </a:r>
          </a:p>
          <a:p>
            <a:r>
              <a:rPr lang="en-US" altLang="zh-TW" sz="1800" b="0" i="0" u="none" strike="noStrike" baseline="0" dirty="0">
                <a:solidFill>
                  <a:srgbClr val="211D1E"/>
                </a:solidFill>
                <a:latin typeface="Times LT Std"/>
              </a:rPr>
              <a:t>IDL-2010 (dashed lines with open circles) and the IDL-2015 (solid lines with triangles)</a:t>
            </a:r>
            <a:endParaRPr lang="zh-TW" altLang="en-US" dirty="0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6599196A-20CC-6E43-4C31-1A49040EF861}"/>
              </a:ext>
            </a:extLst>
          </p:cNvPr>
          <p:cNvSpPr txBox="1"/>
          <p:nvPr/>
        </p:nvSpPr>
        <p:spPr>
          <a:xfrm>
            <a:off x="2943156" y="1772154"/>
            <a:ext cx="315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FF0000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平均死亡年齡（紅線）</a:t>
            </a:r>
            <a:endParaRPr lang="en-US" altLang="zh-TW" b="0" i="0" dirty="0">
              <a:solidFill>
                <a:srgbClr val="FF0000"/>
              </a:solidFill>
              <a:effectLst/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D26A822-BFC2-1004-350E-C131C0830708}"/>
              </a:ext>
            </a:extLst>
          </p:cNvPr>
          <p:cNvSpPr txBox="1"/>
          <p:nvPr/>
        </p:nvSpPr>
        <p:spPr>
          <a:xfrm>
            <a:off x="4990234" y="4282972"/>
            <a:ext cx="31528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b="0" i="0" dirty="0">
                <a:solidFill>
                  <a:srgbClr val="0000FF"/>
                </a:solidFill>
                <a:effectLst/>
                <a:latin typeface="標楷體" panose="03000509000000000000" pitchFamily="65" charset="-120"/>
                <a:ea typeface="標楷體" panose="03000509000000000000" pitchFamily="65" charset="-120"/>
              </a:rPr>
              <a:t>超級百歲老人的數量（藍線）</a:t>
            </a:r>
            <a:endParaRPr lang="zh-TW" altLang="en-US" dirty="0">
              <a:solidFill>
                <a:srgbClr val="0000FF"/>
              </a:solidFill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6851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>
            <a:extLst>
              <a:ext uri="{FF2B5EF4-FFF2-40B4-BE49-F238E27FC236}">
                <a16:creationId xmlns:a16="http://schemas.microsoft.com/office/drawing/2014/main" id="{F93280C2-4AB6-90C4-DB28-C633EC1F10C4}"/>
              </a:ext>
            </a:extLst>
          </p:cNvPr>
          <p:cNvSpPr txBox="1"/>
          <p:nvPr/>
        </p:nvSpPr>
        <p:spPr>
          <a:xfrm>
            <a:off x="519546" y="93801"/>
            <a:ext cx="9580418" cy="16927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1" i="0" u="none" strike="noStrike" baseline="0" dirty="0">
                <a:solidFill>
                  <a:srgbClr val="211D1E"/>
                </a:solidFill>
                <a:latin typeface="Times LT Std"/>
              </a:rPr>
              <a:t>IDL</a:t>
            </a:r>
            <a:r>
              <a:rPr lang="zh-CN" altLang="en-US" sz="1800" b="1" i="0" u="none" strike="noStrike" baseline="0" dirty="0">
                <a:solidFill>
                  <a:srgbClr val="211D1E"/>
                </a:solidFill>
                <a:latin typeface="Times LT Std"/>
              </a:rPr>
              <a:t>：</a:t>
            </a:r>
            <a:r>
              <a:rPr lang="en-US" altLang="zh-TW" sz="1800" b="1" i="0" u="none" strike="noStrike" baseline="0" dirty="0">
                <a:solidFill>
                  <a:srgbClr val="211D1E"/>
                </a:solidFill>
                <a:latin typeface="Times LT Std"/>
              </a:rPr>
              <a:t>International Database on Longevity</a:t>
            </a:r>
            <a:br>
              <a:rPr lang="en-US" altLang="zh-TW" b="1" dirty="0">
                <a:solidFill>
                  <a:srgbClr val="211D1E"/>
                </a:solidFill>
                <a:latin typeface="Times LT Std"/>
              </a:rPr>
            </a:br>
            <a:r>
              <a:rPr lang="en-US" altLang="zh-TW" sz="1400" b="1" dirty="0">
                <a:solidFill>
                  <a:srgbClr val="211D1E"/>
                </a:solidFill>
                <a:latin typeface="Times LT Std"/>
                <a:hlinkClick r:id="rId2"/>
              </a:rPr>
              <a:t>https://www.supercentenarians.org/en/</a:t>
            </a:r>
            <a:r>
              <a:rPr lang="en-US" altLang="zh-TW" sz="1400" b="1" i="0" u="none" strike="noStrike" baseline="0" dirty="0">
                <a:solidFill>
                  <a:srgbClr val="211D1E"/>
                </a:solidFill>
                <a:latin typeface="Times LT Std"/>
                <a:hlinkClick r:id="rId2"/>
              </a:rPr>
              <a:t> </a:t>
            </a:r>
            <a:endParaRPr lang="en-US" altLang="zh-TW" sz="1400" b="1" i="0" u="none" strike="noStrike" baseline="0" dirty="0">
              <a:solidFill>
                <a:srgbClr val="211D1E"/>
              </a:solidFill>
              <a:latin typeface="Times LT Std"/>
            </a:endParaRPr>
          </a:p>
          <a:p>
            <a:r>
              <a:rPr lang="en-US" altLang="zh-TW" b="1" dirty="0"/>
              <a:t>IDL</a:t>
            </a:r>
            <a:r>
              <a:rPr lang="en-US" altLang="zh-TW" dirty="0"/>
              <a:t> collates information on deaths at age 105+</a:t>
            </a:r>
            <a:r>
              <a:rPr lang="zh-CN" altLang="en-US" dirty="0"/>
              <a:t>，</a:t>
            </a:r>
            <a:endParaRPr lang="en-US" altLang="zh-CN" dirty="0"/>
          </a:p>
          <a:p>
            <a:r>
              <a:rPr lang="en-US" altLang="zh-TW" dirty="0"/>
              <a:t>For each individual, IDL provides anonymous information on </a:t>
            </a:r>
          </a:p>
          <a:p>
            <a:r>
              <a:rPr lang="en-US" altLang="zh-TW" b="1" dirty="0"/>
              <a:t>sex, date of birth, date of death, place of birth, and place of death</a:t>
            </a:r>
            <a:r>
              <a:rPr lang="en-US" altLang="zh-TW" dirty="0"/>
              <a:t>. </a:t>
            </a:r>
          </a:p>
          <a:p>
            <a:r>
              <a:rPr lang="en-US" altLang="zh-TW" dirty="0"/>
              <a:t>The database currently contains records on </a:t>
            </a:r>
            <a:r>
              <a:rPr lang="en-US" altLang="zh-TW" b="1" dirty="0">
                <a:solidFill>
                  <a:srgbClr val="FF0000"/>
                </a:solidFill>
              </a:rPr>
              <a:t>22,135</a:t>
            </a:r>
            <a:r>
              <a:rPr lang="en-US" altLang="zh-TW" b="1" dirty="0"/>
              <a:t> individuals</a:t>
            </a:r>
            <a:r>
              <a:rPr lang="en-US" altLang="zh-TW" dirty="0"/>
              <a:t> from </a:t>
            </a:r>
            <a:r>
              <a:rPr lang="en-US" altLang="zh-TW" b="1" dirty="0">
                <a:solidFill>
                  <a:srgbClr val="FF0000"/>
                </a:solidFill>
              </a:rPr>
              <a:t>13</a:t>
            </a:r>
            <a:r>
              <a:rPr lang="en-US" altLang="zh-TW" b="1" dirty="0"/>
              <a:t> participating countries</a:t>
            </a:r>
            <a:r>
              <a:rPr lang="en-US" altLang="zh-TW" dirty="0"/>
              <a:t>.</a:t>
            </a:r>
            <a:endParaRPr lang="zh-TW" altLang="en-US" dirty="0"/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29936A4-B062-EC40-BDE3-C42C7ABA85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7064902"/>
              </p:ext>
            </p:extLst>
          </p:nvPr>
        </p:nvGraphicFramePr>
        <p:xfrm>
          <a:off x="697346" y="1927140"/>
          <a:ext cx="8117610" cy="4499610"/>
        </p:xfrm>
        <a:graphic>
          <a:graphicData uri="http://schemas.openxmlformats.org/drawingml/2006/table">
            <a:tbl>
              <a:tblPr/>
              <a:tblGrid>
                <a:gridCol w="2434065">
                  <a:extLst>
                    <a:ext uri="{9D8B030D-6E8A-4147-A177-3AD203B41FA5}">
                      <a16:colId xmlns:a16="http://schemas.microsoft.com/office/drawing/2014/main" val="2322706343"/>
                    </a:ext>
                  </a:extLst>
                </a:gridCol>
                <a:gridCol w="1492894">
                  <a:extLst>
                    <a:ext uri="{9D8B030D-6E8A-4147-A177-3AD203B41FA5}">
                      <a16:colId xmlns:a16="http://schemas.microsoft.com/office/drawing/2014/main" val="3061694336"/>
                    </a:ext>
                  </a:extLst>
                </a:gridCol>
                <a:gridCol w="1363077">
                  <a:extLst>
                    <a:ext uri="{9D8B030D-6E8A-4147-A177-3AD203B41FA5}">
                      <a16:colId xmlns:a16="http://schemas.microsoft.com/office/drawing/2014/main" val="311096170"/>
                    </a:ext>
                  </a:extLst>
                </a:gridCol>
                <a:gridCol w="1496951">
                  <a:extLst>
                    <a:ext uri="{9D8B030D-6E8A-4147-A177-3AD203B41FA5}">
                      <a16:colId xmlns:a16="http://schemas.microsoft.com/office/drawing/2014/main" val="3861773967"/>
                    </a:ext>
                  </a:extLst>
                </a:gridCol>
                <a:gridCol w="1330623">
                  <a:extLst>
                    <a:ext uri="{9D8B030D-6E8A-4147-A177-3AD203B41FA5}">
                      <a16:colId xmlns:a16="http://schemas.microsoft.com/office/drawing/2014/main" val="3782610638"/>
                    </a:ext>
                  </a:extLst>
                </a:gridCol>
              </a:tblGrid>
              <a:tr h="179039"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28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Country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 Number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Periods covered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 rowSpan="5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Last update*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4428395"/>
                  </a:ext>
                </a:extLst>
              </a:tr>
              <a:tr h="17903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of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of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99390848"/>
                  </a:ext>
                </a:extLst>
              </a:tr>
              <a:tr h="17903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semi-super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super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3634016"/>
                  </a:ext>
                </a:extLst>
              </a:tr>
              <a:tr h="179039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centenarians 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centenarians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0590503"/>
                  </a:ext>
                </a:extLst>
              </a:tr>
              <a:tr h="135962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(aged 105 - 109)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2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(aged 110+)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55523308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Austria </a:t>
                      </a:r>
                      <a:r>
                        <a:rPr lang="en-US" sz="16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(AUT)</a:t>
                      </a:r>
                      <a:endParaRPr lang="en-US" sz="1600" b="1" i="0" u="none" strike="noStrike">
                        <a:solidFill>
                          <a:srgbClr val="212D3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261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2003 - 2014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2014 - 2016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4074454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Belgium 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(BEL)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1430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40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1977 - 2024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 </a:t>
                      </a:r>
                      <a:r>
                        <a:rPr lang="en-US" altLang="zh-TW" sz="1600" b="0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5114558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Canada - Quebec </a:t>
                      </a:r>
                      <a:r>
                        <a:rPr lang="en-US" sz="16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(CAN)</a:t>
                      </a:r>
                      <a:endParaRPr lang="en-US" sz="1600" b="1" i="0" u="none" strike="noStrike">
                        <a:solidFill>
                          <a:srgbClr val="212D3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321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1983 - 2009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 </a:t>
                      </a: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2020 - 2022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2342137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Denmark </a:t>
                      </a:r>
                      <a:r>
                        <a:rPr lang="en-US" sz="16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(DNK)</a:t>
                      </a:r>
                      <a:endParaRPr lang="en-US" sz="1600" b="1" i="0" u="none" strike="noStrike">
                        <a:solidFill>
                          <a:srgbClr val="212D3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447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1970 - 2014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2014 - 2016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2163730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England and Wales </a:t>
                      </a:r>
                      <a:r>
                        <a:rPr lang="en-US" sz="16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(EAW)</a:t>
                      </a:r>
                      <a:endParaRPr lang="en-US" sz="1600" b="1" i="0" u="none" strike="noStrike">
                        <a:solidFill>
                          <a:srgbClr val="212D3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3 853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1968 - 2020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 </a:t>
                      </a: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2020 - 2022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596737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Finland </a:t>
                      </a:r>
                      <a:r>
                        <a:rPr lang="en-US" sz="16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(FIN)</a:t>
                      </a:r>
                      <a:endParaRPr lang="en-US" sz="1600" b="1" i="0" u="none" strike="noStrike">
                        <a:solidFill>
                          <a:srgbClr val="212D3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1989 - 2006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5506651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France </a:t>
                      </a:r>
                      <a:r>
                        <a:rPr lang="en-US" sz="1600" b="0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(FRA)</a:t>
                      </a:r>
                      <a:endParaRPr lang="en-US" sz="1600" b="1" i="0" u="none" strike="noStrike">
                        <a:solidFill>
                          <a:srgbClr val="FF0000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14 625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429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1978 - 2024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FF0000"/>
                          </a:solidFill>
                          <a:effectLst/>
                          <a:latin typeface="Inherit"/>
                        </a:rPr>
                        <a:t>2025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01456237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Germany </a:t>
                      </a:r>
                      <a:r>
                        <a:rPr lang="en-US" sz="16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(DEU)</a:t>
                      </a:r>
                      <a:endParaRPr lang="en-US" sz="1600" b="1" i="0" u="none" strike="noStrike">
                        <a:solidFill>
                          <a:srgbClr val="212D3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928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1989 - 2005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2014 - 2016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5367117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Japan </a:t>
                      </a:r>
                      <a:r>
                        <a:rPr lang="en-US" sz="16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(JPN)</a:t>
                      </a:r>
                      <a:endParaRPr lang="en-US" sz="1600" b="1" i="0" u="none" strike="noStrike">
                        <a:solidFill>
                          <a:srgbClr val="212D3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78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1996 - 2005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2451024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Norway </a:t>
                      </a:r>
                      <a:r>
                        <a:rPr lang="en-US" sz="16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(NOR)</a:t>
                      </a:r>
                      <a:endParaRPr lang="en-US" sz="1600" b="1" i="0" u="none" strike="noStrike">
                        <a:solidFill>
                          <a:srgbClr val="212D3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220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1986 - 2006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2014 - 2016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5501446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Spain </a:t>
                      </a:r>
                      <a:r>
                        <a:rPr lang="en-US" sz="16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(ESP)</a:t>
                      </a:r>
                      <a:endParaRPr lang="en-US" sz="1600" b="1" i="0" u="none" strike="noStrike">
                        <a:solidFill>
                          <a:srgbClr val="212D3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60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1989 - 2016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2014 - 2016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426100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Sweden </a:t>
                      </a:r>
                      <a:r>
                        <a:rPr lang="en-US" sz="1600" b="0" i="0" u="none" strike="noStrike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(SWE)</a:t>
                      </a:r>
                      <a:endParaRPr lang="en-US" sz="1600" b="1" i="0" u="none" strike="noStrike">
                        <a:solidFill>
                          <a:srgbClr val="212D3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1986 - 2003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F9E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0114553"/>
                  </a:ext>
                </a:extLst>
              </a:tr>
              <a:tr h="179039"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sz="1600" b="1" i="0" u="none" strike="noStrike" dirty="0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United-States </a:t>
                      </a:r>
                      <a:r>
                        <a:rPr lang="en-US" sz="1600" b="0" i="0" u="none" strike="noStrike" dirty="0">
                          <a:solidFill>
                            <a:srgbClr val="212D3A"/>
                          </a:solidFill>
                          <a:effectLst/>
                          <a:latin typeface="Inherit"/>
                        </a:rPr>
                        <a:t>(USA)</a:t>
                      </a:r>
                      <a:endParaRPr lang="en-US" sz="1600" b="1" i="0" u="none" strike="noStrike" dirty="0">
                        <a:solidFill>
                          <a:srgbClr val="212D3A"/>
                        </a:solidFill>
                        <a:effectLst/>
                        <a:latin typeface="Inherit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338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1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504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1979 - 2010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4E5762"/>
                          </a:solidFill>
                          <a:effectLst/>
                          <a:latin typeface="Inherit"/>
                        </a:rPr>
                        <a:t>2014 - 2016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67490158"/>
                  </a:ext>
                </a:extLst>
              </a:tr>
            </a:tbl>
          </a:graphicData>
        </a:graphic>
      </p:graphicFrame>
      <p:sp>
        <p:nvSpPr>
          <p:cNvPr id="10" name="矩形: 圓角 9">
            <a:extLst>
              <a:ext uri="{FF2B5EF4-FFF2-40B4-BE49-F238E27FC236}">
                <a16:creationId xmlns:a16="http://schemas.microsoft.com/office/drawing/2014/main" id="{A0339C5E-7D9F-C0BC-40C4-2FD0F6DE46E8}"/>
              </a:ext>
            </a:extLst>
          </p:cNvPr>
          <p:cNvSpPr/>
          <p:nvPr/>
        </p:nvSpPr>
        <p:spPr>
          <a:xfrm>
            <a:off x="9445336" y="3429000"/>
            <a:ext cx="1943100" cy="124690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IDL_COMPLETE_Death_105.xlsx</a:t>
            </a:r>
            <a:br>
              <a:rPr lang="en-US" altLang="zh-TW" dirty="0"/>
            </a:br>
            <a:br>
              <a:rPr lang="en-US" altLang="zh-TW" dirty="0"/>
            </a:br>
            <a:r>
              <a:rPr lang="en-US" altLang="zh-TW" dirty="0"/>
              <a:t>(2,</a:t>
            </a:r>
            <a:r>
              <a:rPr lang="en-US" altLang="zh-CN" dirty="0"/>
              <a:t>157 KB)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21940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578F12FA-637C-1B74-67FA-8FE3EC79590D}"/>
              </a:ext>
            </a:extLst>
          </p:cNvPr>
          <p:cNvSpPr/>
          <p:nvPr/>
        </p:nvSpPr>
        <p:spPr>
          <a:xfrm>
            <a:off x="4301760" y="5696498"/>
            <a:ext cx="3361104" cy="704387"/>
          </a:xfrm>
          <a:prstGeom prst="roundRect">
            <a:avLst>
              <a:gd name="adj" fmla="val 379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永保青春 </a:t>
            </a:r>
            <a:r>
              <a:rPr lang="en-US" altLang="zh-CN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 </a:t>
            </a:r>
            <a:r>
              <a:rPr lang="zh-CN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永生不死</a:t>
            </a:r>
            <a:r>
              <a:rPr lang="en-US" altLang="zh-CN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355C86-B6AF-4607-D6AD-B33CA4AE82F7}"/>
              </a:ext>
            </a:extLst>
          </p:cNvPr>
          <p:cNvSpPr txBox="1"/>
          <p:nvPr/>
        </p:nvSpPr>
        <p:spPr>
          <a:xfrm>
            <a:off x="156796" y="3546428"/>
            <a:ext cx="4959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希臘神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話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Eos 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厄俄斯"/>
              </a:rPr>
              <a:t>厄俄斯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 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羅馬神話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Aurora </a:t>
            </a:r>
            <a:r>
              <a:rPr lang="zh-TW" altLang="en-US" sz="1600" b="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奧蘿拉</a:t>
            </a:r>
            <a:r>
              <a:rPr lang="en-US" altLang="zh-TW" sz="1600" i="1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tooltip="圭爾奇諾"/>
              </a:rPr>
              <a:t>圭爾奇諾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1621-23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年作的天花板壁畫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 descr="一張含有 油畫, 圖畫, 馬, 藝術 的圖片&#10;&#10;AI 產生的內容可能不正確。">
            <a:extLst>
              <a:ext uri="{FF2B5EF4-FFF2-40B4-BE49-F238E27FC236}">
                <a16:creationId xmlns:a16="http://schemas.microsoft.com/office/drawing/2014/main" id="{1BC2CACD-D6FF-72A4-9D79-9245D453C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6" y="275910"/>
            <a:ext cx="4838491" cy="327051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0338900-BEB6-9744-2E54-6837CB270CF1}"/>
              </a:ext>
            </a:extLst>
          </p:cNvPr>
          <p:cNvSpPr txBox="1"/>
          <p:nvPr/>
        </p:nvSpPr>
        <p:spPr>
          <a:xfrm>
            <a:off x="156796" y="4171417"/>
            <a:ext cx="490097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Eos 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厄俄斯"/>
              </a:rPr>
              <a:t>厄俄斯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是一位美麗的女神，每天早晨飛向天空，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向大地宣布黎明的來臨。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不過大多數時間她都還是被稱為黎明女神，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因為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Eos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 tooltip="希臘文"/>
              </a:rPr>
              <a:t>希臘文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就是黑夜轉為白天的那第一道光芒。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作為指物名詞時，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厄俄斯"/>
              </a:rPr>
              <a:t>厄俄斯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的意思是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 tooltip="極光"/>
              </a:rPr>
              <a:t>極光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她有兩個兄弟姐妹，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一個弟弟（太陽）和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一個妹妹（月球）。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 descr="一張含有 油畫, 神話, 藝術, 視覺藝術 的圖片&#10;&#10;AI 產生的內容可能不正確。">
            <a:extLst>
              <a:ext uri="{FF2B5EF4-FFF2-40B4-BE49-F238E27FC236}">
                <a16:creationId xmlns:a16="http://schemas.microsoft.com/office/drawing/2014/main" id="{B0092D55-3C32-A75E-765E-9ED77036C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96" y="290426"/>
            <a:ext cx="3396758" cy="436519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8462D7-005E-C050-C8F2-D7D0ECE36C37}"/>
              </a:ext>
            </a:extLst>
          </p:cNvPr>
          <p:cNvSpPr txBox="1"/>
          <p:nvPr/>
        </p:nvSpPr>
        <p:spPr>
          <a:xfrm>
            <a:off x="8517797" y="4663572"/>
            <a:ext cx="33967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奧蘿拉</a:t>
            </a:r>
            <a:r>
              <a:rPr lang="zh-CN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Aurora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 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 tooltip="提托諾斯"/>
              </a:rPr>
              <a:t>提托諾斯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Tithonus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b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1704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 </a:t>
            </a:r>
            <a:r>
              <a:rPr lang="en-US" altLang="zh-TW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Francesco </a:t>
            </a:r>
            <a:r>
              <a:rPr lang="en-US" altLang="zh-TW" sz="1600" b="0" i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Solimena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8CFDFA-E726-9769-B9E2-03755A2DEAB9}"/>
              </a:ext>
            </a:extLst>
          </p:cNvPr>
          <p:cNvSpPr txBox="1"/>
          <p:nvPr/>
        </p:nvSpPr>
        <p:spPr>
          <a:xfrm>
            <a:off x="5246298" y="3310069"/>
            <a:ext cx="31508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 tooltip="提托諾斯"/>
              </a:rPr>
              <a:t>提托諾斯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Tithonus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zh-TW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受到奧蘿拉</a:t>
            </a:r>
            <a:r>
              <a:rPr lang="zh-CN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Aurora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的寵愛，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遂成為其情人與重要伴侶，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被許以永遠不死，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但卻一直衰老，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最後變成蟬。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 descr="一張含有 博物館, 藝術, 花瓶, 甕 的圖片&#10;&#10;AI 產生的內容可能不正確。">
            <a:extLst>
              <a:ext uri="{FF2B5EF4-FFF2-40B4-BE49-F238E27FC236}">
                <a16:creationId xmlns:a16="http://schemas.microsoft.com/office/drawing/2014/main" id="{1DD8EF40-395E-8C38-614D-24B680893F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87" y="290426"/>
            <a:ext cx="3150848" cy="301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3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23A1DED-E98A-4FB7-858F-C014E59831A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6953951"/>
              </p:ext>
            </p:extLst>
          </p:nvPr>
        </p:nvGraphicFramePr>
        <p:xfrm>
          <a:off x="529936" y="1105593"/>
          <a:ext cx="7257089" cy="2568601"/>
        </p:xfrm>
        <a:graphic>
          <a:graphicData uri="http://schemas.openxmlformats.org/drawingml/2006/table">
            <a:tbl>
              <a:tblPr/>
              <a:tblGrid>
                <a:gridCol w="396554">
                  <a:extLst>
                    <a:ext uri="{9D8B030D-6E8A-4147-A177-3AD203B41FA5}">
                      <a16:colId xmlns:a16="http://schemas.microsoft.com/office/drawing/2014/main" val="2405696531"/>
                    </a:ext>
                  </a:extLst>
                </a:gridCol>
                <a:gridCol w="885825">
                  <a:extLst>
                    <a:ext uri="{9D8B030D-6E8A-4147-A177-3AD203B41FA5}">
                      <a16:colId xmlns:a16="http://schemas.microsoft.com/office/drawing/2014/main" val="938499642"/>
                    </a:ext>
                  </a:extLst>
                </a:gridCol>
                <a:gridCol w="396554">
                  <a:extLst>
                    <a:ext uri="{9D8B030D-6E8A-4147-A177-3AD203B41FA5}">
                      <a16:colId xmlns:a16="http://schemas.microsoft.com/office/drawing/2014/main" val="481170793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3800592975"/>
                    </a:ext>
                  </a:extLst>
                </a:gridCol>
                <a:gridCol w="396554">
                  <a:extLst>
                    <a:ext uri="{9D8B030D-6E8A-4147-A177-3AD203B41FA5}">
                      <a16:colId xmlns:a16="http://schemas.microsoft.com/office/drawing/2014/main" val="2753726831"/>
                    </a:ext>
                  </a:extLst>
                </a:gridCol>
                <a:gridCol w="1201738">
                  <a:extLst>
                    <a:ext uri="{9D8B030D-6E8A-4147-A177-3AD203B41FA5}">
                      <a16:colId xmlns:a16="http://schemas.microsoft.com/office/drawing/2014/main" val="3011706757"/>
                    </a:ext>
                  </a:extLst>
                </a:gridCol>
                <a:gridCol w="261938">
                  <a:extLst>
                    <a:ext uri="{9D8B030D-6E8A-4147-A177-3AD203B41FA5}">
                      <a16:colId xmlns:a16="http://schemas.microsoft.com/office/drawing/2014/main" val="1784819423"/>
                    </a:ext>
                  </a:extLst>
                </a:gridCol>
                <a:gridCol w="1590675">
                  <a:extLst>
                    <a:ext uri="{9D8B030D-6E8A-4147-A177-3AD203B41FA5}">
                      <a16:colId xmlns:a16="http://schemas.microsoft.com/office/drawing/2014/main" val="3940081564"/>
                    </a:ext>
                  </a:extLst>
                </a:gridCol>
                <a:gridCol w="261938">
                  <a:extLst>
                    <a:ext uri="{9D8B030D-6E8A-4147-A177-3AD203B41FA5}">
                      <a16:colId xmlns:a16="http://schemas.microsoft.com/office/drawing/2014/main" val="4240263603"/>
                    </a:ext>
                  </a:extLst>
                </a:gridCol>
                <a:gridCol w="788988">
                  <a:extLst>
                    <a:ext uri="{9D8B030D-6E8A-4147-A177-3AD203B41FA5}">
                      <a16:colId xmlns:a16="http://schemas.microsoft.com/office/drawing/2014/main" val="366480680"/>
                    </a:ext>
                  </a:extLst>
                </a:gridCol>
              </a:tblGrid>
              <a:tr h="288316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 dirty="0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3"/>
                        </a:rPr>
                        <a:t>Australia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 dirty="0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4"/>
                        </a:rPr>
                        <a:t>Estonia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 dirty="0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5"/>
                        </a:rPr>
                        <a:t>Italy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6"/>
                        </a:rPr>
                        <a:t>Republic of Korea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7"/>
                        </a:rPr>
                        <a:t>Ukraine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2191673"/>
                  </a:ext>
                </a:extLst>
              </a:tr>
              <a:tr h="14692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8"/>
                        </a:rPr>
                        <a:t>Austria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9"/>
                        </a:rPr>
                        <a:t>Finland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10"/>
                        </a:rPr>
                        <a:t>Japan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11"/>
                        </a:rPr>
                        <a:t>Russia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0874496"/>
                  </a:ext>
                </a:extLst>
              </a:tr>
              <a:tr h="14692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 dirty="0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12"/>
                        </a:rPr>
                        <a:t>Belarus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1" i="0" u="sng" strike="noStrike" dirty="0">
                          <a:solidFill>
                            <a:srgbClr val="0000FF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1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France</a:t>
                      </a:r>
                      <a:endParaRPr lang="en-US" sz="1600" b="1" i="0" u="sng" strike="noStrike" dirty="0">
                        <a:solidFill>
                          <a:srgbClr val="0000FF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14"/>
                        </a:rPr>
                        <a:t>Latvia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15"/>
                        </a:rPr>
                        <a:t>Slovakia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7085397"/>
                  </a:ext>
                </a:extLst>
              </a:tr>
              <a:tr h="14692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16"/>
                        </a:rPr>
                        <a:t>Belgium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17"/>
                        </a:rPr>
                        <a:t>Germany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18"/>
                        </a:rPr>
                        <a:t>Lithuania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 dirty="0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19"/>
                        </a:rPr>
                        <a:t>Slovenia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2189911"/>
                  </a:ext>
                </a:extLst>
              </a:tr>
              <a:tr h="14692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20"/>
                        </a:rPr>
                        <a:t>Bulgaria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21"/>
                        </a:rPr>
                        <a:t>Greece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22"/>
                        </a:rPr>
                        <a:t>Luxembourg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23"/>
                        </a:rPr>
                        <a:t>Spain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7002057"/>
                  </a:ext>
                </a:extLst>
              </a:tr>
              <a:tr h="14692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24"/>
                        </a:rPr>
                        <a:t>Canada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25"/>
                        </a:rPr>
                        <a:t>Hong Kong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26"/>
                        </a:rPr>
                        <a:t>Netherlands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 dirty="0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27"/>
                        </a:rPr>
                        <a:t>Sweden</a:t>
                      </a:r>
                      <a:endParaRPr lang="en-US" sz="1600" b="0" i="0" u="sng" strike="noStrike" dirty="0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5778770"/>
                  </a:ext>
                </a:extLst>
              </a:tr>
              <a:tr h="14692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28"/>
                        </a:rPr>
                        <a:t>Chile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29"/>
                        </a:rPr>
                        <a:t>Hungary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30"/>
                        </a:rPr>
                        <a:t>New Zealand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31"/>
                        </a:rPr>
                        <a:t>Switzerland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8715582"/>
                  </a:ext>
                </a:extLst>
              </a:tr>
              <a:tr h="14692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32"/>
                        </a:rPr>
                        <a:t>Croatia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33"/>
                        </a:rPr>
                        <a:t>Iceland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34"/>
                        </a:rPr>
                        <a:t>Norway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1" i="0" u="sng" strike="noStrike" dirty="0">
                          <a:solidFill>
                            <a:srgbClr val="FF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35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Taiwan</a:t>
                      </a:r>
                      <a:endParaRPr lang="en-US" sz="1600" b="1" i="0" u="sng" strike="noStrike" dirty="0">
                        <a:solidFill>
                          <a:srgbClr val="FF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1122185"/>
                  </a:ext>
                </a:extLst>
              </a:tr>
              <a:tr h="14692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36"/>
                        </a:rPr>
                        <a:t>Czechia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37"/>
                        </a:rPr>
                        <a:t>Ireland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38"/>
                        </a:rPr>
                        <a:t>Poland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39"/>
                        </a:rPr>
                        <a:t>U.K.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8105038"/>
                  </a:ext>
                </a:extLst>
              </a:tr>
              <a:tr h="146920"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10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40"/>
                        </a:rPr>
                        <a:t>Denmark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20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41"/>
                        </a:rPr>
                        <a:t>Israel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30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42"/>
                        </a:rPr>
                        <a:t>Portugal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</a:rPr>
                        <a:t>40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sz="1600" b="0" i="0" u="sng" strike="noStrike">
                          <a:solidFill>
                            <a:srgbClr val="0563C1"/>
                          </a:solidFill>
                          <a:effectLst/>
                          <a:latin typeface="新細明體" panose="02020500000000000000" pitchFamily="18" charset="-120"/>
                          <a:ea typeface="新細明體" panose="02020500000000000000" pitchFamily="18" charset="-120"/>
                          <a:hlinkClick r:id="rId43"/>
                        </a:rPr>
                        <a:t>U.S.A.</a:t>
                      </a:r>
                      <a:endParaRPr lang="en-US" sz="1600" b="0" i="0" u="sng" strike="noStrike">
                        <a:solidFill>
                          <a:srgbClr val="0563C1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114300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新細明體" panose="02020500000000000000" pitchFamily="18" charset="-120"/>
                        <a:ea typeface="新細明體" panose="02020500000000000000" pitchFamily="18" charset="-12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8034524"/>
                  </a:ext>
                </a:extLst>
              </a:tr>
            </a:tbl>
          </a:graphicData>
        </a:graphic>
      </p:graphicFrame>
      <p:sp>
        <p:nvSpPr>
          <p:cNvPr id="7" name="文字方塊 6">
            <a:extLst>
              <a:ext uri="{FF2B5EF4-FFF2-40B4-BE49-F238E27FC236}">
                <a16:creationId xmlns:a16="http://schemas.microsoft.com/office/drawing/2014/main" id="{36A637FF-D6FB-93DF-94A6-9F09561C86CD}"/>
              </a:ext>
            </a:extLst>
          </p:cNvPr>
          <p:cNvSpPr txBox="1"/>
          <p:nvPr/>
        </p:nvSpPr>
        <p:spPr>
          <a:xfrm>
            <a:off x="436418" y="223345"/>
            <a:ext cx="6094268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defRPr b="1" i="0" u="none" strike="noStrike" baseline="0">
                <a:solidFill>
                  <a:srgbClr val="211D1E"/>
                </a:solidFill>
                <a:latin typeface="Times LT Std"/>
              </a:defRPr>
            </a:lvl1pPr>
          </a:lstStyle>
          <a:p>
            <a:r>
              <a:rPr lang="en-US" altLang="zh-TW" dirty="0"/>
              <a:t>HMD</a:t>
            </a:r>
            <a:r>
              <a:rPr lang="zh-CN" altLang="en-US" dirty="0"/>
              <a:t>：</a:t>
            </a:r>
            <a:r>
              <a:rPr lang="en-US" altLang="zh-TW" dirty="0"/>
              <a:t>Human Mortality Database. </a:t>
            </a:r>
          </a:p>
          <a:p>
            <a:r>
              <a:rPr lang="en-US" altLang="zh-TW" sz="1400" dirty="0"/>
              <a:t>University of California, Berkeley and Max Plank Institute</a:t>
            </a:r>
          </a:p>
          <a:p>
            <a:r>
              <a:rPr lang="en-US" altLang="zh-TW" sz="1400" dirty="0">
                <a:hlinkClick r:id="rId44"/>
              </a:rPr>
              <a:t>https://www.mortality.org</a:t>
            </a:r>
            <a:r>
              <a:rPr lang="en-US" altLang="zh-TW" sz="1400" dirty="0"/>
              <a:t>/ </a:t>
            </a:r>
            <a:endParaRPr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9DBFC9D-BBDA-9440-1F0A-9D0966594855}"/>
              </a:ext>
            </a:extLst>
          </p:cNvPr>
          <p:cNvSpPr txBox="1"/>
          <p:nvPr/>
        </p:nvSpPr>
        <p:spPr>
          <a:xfrm>
            <a:off x="514207" y="3808160"/>
            <a:ext cx="10564957" cy="2821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TW" b="0" i="0" dirty="0">
                <a:solidFill>
                  <a:srgbClr val="DB720F"/>
                </a:solidFill>
                <a:effectLst/>
                <a:latin typeface="TitilliumWeb-SemiBold"/>
              </a:rPr>
              <a:t>Complete Data Series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3F5EA8"/>
                </a:solidFill>
                <a:effectLst/>
                <a:latin typeface="TitilliumWeb-SemiBold"/>
              </a:rPr>
              <a:t>Description</a:t>
            </a:r>
          </a:p>
          <a:p>
            <a:pPr algn="l">
              <a:lnSpc>
                <a:spcPts val="2025"/>
              </a:lnSpc>
              <a:buNone/>
            </a:pPr>
            <a:r>
              <a:rPr lang="en-US" altLang="zh-TW" b="0" i="0" dirty="0">
                <a:solidFill>
                  <a:srgbClr val="565756"/>
                </a:solidFill>
                <a:effectLst/>
                <a:latin typeface="TitilliumWeb-Regular"/>
              </a:rPr>
              <a:t>The complete data includes the following types of data: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65756"/>
                </a:solidFill>
                <a:effectLst/>
                <a:latin typeface="TitilliumWeb-Regular"/>
              </a:rPr>
              <a:t>Live birth counts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65756"/>
                </a:solidFill>
                <a:effectLst/>
                <a:latin typeface="TitilliumWeb-Regular"/>
              </a:rPr>
              <a:t>Death counts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65756"/>
                </a:solidFill>
                <a:effectLst/>
                <a:latin typeface="TitilliumWeb-Regular"/>
              </a:rPr>
              <a:t>Population size on January 1st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65756"/>
                </a:solidFill>
                <a:effectLst/>
                <a:latin typeface="TitilliumWeb-Regular"/>
              </a:rPr>
              <a:t>Population exposed to risk of death (period &amp; cohort)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65756"/>
                </a:solidFill>
                <a:effectLst/>
                <a:latin typeface="TitilliumWeb-Regular"/>
              </a:rPr>
              <a:t>Death rates (period &amp; cohort)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zh-TW" b="0" i="0" dirty="0">
                <a:solidFill>
                  <a:srgbClr val="565756"/>
                </a:solidFill>
                <a:effectLst/>
                <a:latin typeface="TitilliumWeb-Regular"/>
              </a:rPr>
              <a:t>Life tables (period &amp; cohort)</a:t>
            </a:r>
          </a:p>
          <a:p>
            <a:pPr algn="l">
              <a:lnSpc>
                <a:spcPts val="2025"/>
              </a:lnSpc>
              <a:buNone/>
            </a:pPr>
            <a:r>
              <a:rPr lang="en-US" altLang="zh-TW" b="0" i="0" dirty="0">
                <a:solidFill>
                  <a:srgbClr val="565756"/>
                </a:solidFill>
                <a:effectLst/>
                <a:latin typeface="TitilliumWeb-Regular"/>
              </a:rPr>
              <a:t>Period data are indexed by calendar year, whereas cohort data (if available) are indexed by year of birth.</a:t>
            </a: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819C7A9-9B16-ACFD-7522-BB62AF9854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7940753"/>
              </p:ext>
            </p:extLst>
          </p:nvPr>
        </p:nvGraphicFramePr>
        <p:xfrm>
          <a:off x="6530686" y="3886182"/>
          <a:ext cx="5384799" cy="1773555"/>
        </p:xfrm>
        <a:graphic>
          <a:graphicData uri="http://schemas.openxmlformats.org/drawingml/2006/table">
            <a:tbl>
              <a:tblPr/>
              <a:tblGrid>
                <a:gridCol w="1063664">
                  <a:extLst>
                    <a:ext uri="{9D8B030D-6E8A-4147-A177-3AD203B41FA5}">
                      <a16:colId xmlns:a16="http://schemas.microsoft.com/office/drawing/2014/main" val="1335258039"/>
                    </a:ext>
                  </a:extLst>
                </a:gridCol>
                <a:gridCol w="864227">
                  <a:extLst>
                    <a:ext uri="{9D8B030D-6E8A-4147-A177-3AD203B41FA5}">
                      <a16:colId xmlns:a16="http://schemas.microsoft.com/office/drawing/2014/main" val="3249217830"/>
                    </a:ext>
                  </a:extLst>
                </a:gridCol>
                <a:gridCol w="864227">
                  <a:extLst>
                    <a:ext uri="{9D8B030D-6E8A-4147-A177-3AD203B41FA5}">
                      <a16:colId xmlns:a16="http://schemas.microsoft.com/office/drawing/2014/main" val="3815693832"/>
                    </a:ext>
                  </a:extLst>
                </a:gridCol>
                <a:gridCol w="864227">
                  <a:extLst>
                    <a:ext uri="{9D8B030D-6E8A-4147-A177-3AD203B41FA5}">
                      <a16:colId xmlns:a16="http://schemas.microsoft.com/office/drawing/2014/main" val="4083839527"/>
                    </a:ext>
                  </a:extLst>
                </a:gridCol>
                <a:gridCol w="864227">
                  <a:extLst>
                    <a:ext uri="{9D8B030D-6E8A-4147-A177-3AD203B41FA5}">
                      <a16:colId xmlns:a16="http://schemas.microsoft.com/office/drawing/2014/main" val="3666945272"/>
                    </a:ext>
                  </a:extLst>
                </a:gridCol>
                <a:gridCol w="864227">
                  <a:extLst>
                    <a:ext uri="{9D8B030D-6E8A-4147-A177-3AD203B41FA5}">
                      <a16:colId xmlns:a16="http://schemas.microsoft.com/office/drawing/2014/main" val="2762137809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6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PopName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Year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Age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Female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Male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>
                        <a:buNone/>
                      </a:pPr>
                      <a:r>
                        <a:rPr lang="en-US" sz="16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Total</a:t>
                      </a:r>
                    </a:p>
                  </a:txBody>
                  <a:tcPr marL="9525" marR="9525" marT="9525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3536543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TWN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2023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27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67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92673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TWN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2023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106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22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37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231794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TWN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2023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107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11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19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274950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TWN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2023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108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6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4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6826707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TWN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2023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109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3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2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266859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endParaRPr lang="zh-TW" altLang="en-US" sz="1600" b="0" i="0" u="none" strike="noStrike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82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57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r" fontAlgn="b">
                        <a:buNone/>
                      </a:pPr>
                      <a:r>
                        <a:rPr lang="en-US" altLang="zh-TW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139 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04236829"/>
                  </a:ext>
                </a:extLst>
              </a:tr>
            </a:tbl>
          </a:graphicData>
        </a:graphic>
      </p:graphicFrame>
      <p:sp>
        <p:nvSpPr>
          <p:cNvPr id="10" name="手繪多邊形: 圖案 9">
            <a:extLst>
              <a:ext uri="{FF2B5EF4-FFF2-40B4-BE49-F238E27FC236}">
                <a16:creationId xmlns:a16="http://schemas.microsoft.com/office/drawing/2014/main" id="{2DD61FDC-461E-F8D6-93B9-9D6245E0406B}"/>
              </a:ext>
            </a:extLst>
          </p:cNvPr>
          <p:cNvSpPr/>
          <p:nvPr/>
        </p:nvSpPr>
        <p:spPr>
          <a:xfrm>
            <a:off x="5953991" y="3065318"/>
            <a:ext cx="3480954" cy="727364"/>
          </a:xfrm>
          <a:custGeom>
            <a:avLst/>
            <a:gdLst>
              <a:gd name="connsiteX0" fmla="*/ 0 w 3480954"/>
              <a:gd name="connsiteY0" fmla="*/ 0 h 727364"/>
              <a:gd name="connsiteX1" fmla="*/ 2847109 w 3480954"/>
              <a:gd name="connsiteY1" fmla="*/ 62346 h 727364"/>
              <a:gd name="connsiteX2" fmla="*/ 3480954 w 3480954"/>
              <a:gd name="connsiteY2" fmla="*/ 727364 h 727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0954" h="727364">
                <a:moveTo>
                  <a:pt x="0" y="0"/>
                </a:moveTo>
                <a:lnTo>
                  <a:pt x="2847109" y="62346"/>
                </a:lnTo>
                <a:cubicBezTo>
                  <a:pt x="3427268" y="183573"/>
                  <a:pt x="3454111" y="455468"/>
                  <a:pt x="3480954" y="727364"/>
                </a:cubicBezTo>
              </a:path>
            </a:pathLst>
          </a:custGeom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51B881CC-69F5-E5E4-763F-C2B9872C526E}"/>
              </a:ext>
            </a:extLst>
          </p:cNvPr>
          <p:cNvSpPr/>
          <p:nvPr/>
        </p:nvSpPr>
        <p:spPr>
          <a:xfrm>
            <a:off x="9136064" y="1198263"/>
            <a:ext cx="1943100" cy="1867055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hmd_statistics_20250925.zip</a:t>
            </a:r>
            <a:br>
              <a:rPr lang="en-US" altLang="zh-TW" dirty="0"/>
            </a:br>
            <a:r>
              <a:rPr lang="en-US" altLang="zh-TW" dirty="0"/>
              <a:t>(188,490</a:t>
            </a:r>
            <a:r>
              <a:rPr lang="en-US" altLang="zh-CN" dirty="0"/>
              <a:t> KB)</a:t>
            </a:r>
          </a:p>
          <a:p>
            <a:pPr algn="ctr"/>
            <a:endParaRPr lang="en-US" altLang="zh-TW" dirty="0"/>
          </a:p>
          <a:p>
            <a:pPr algn="ctr"/>
            <a:r>
              <a:rPr lang="zh-CN" altLang="en-US" dirty="0"/>
              <a:t>解壓縮後：</a:t>
            </a:r>
            <a:br>
              <a:rPr lang="en-US" altLang="zh-CN" dirty="0"/>
            </a:br>
            <a:r>
              <a:rPr lang="en-US" altLang="zh-CN" dirty="0"/>
              <a:t>892 MB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737979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FE2AD4B8-51FD-32E4-BC3C-6AC551821C62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一張含有 文字, 文件, 黑與白, 信 的圖片&#10;&#10;AI 產生的內容可能不正確。">
            <a:extLst>
              <a:ext uri="{FF2B5EF4-FFF2-40B4-BE49-F238E27FC236}">
                <a16:creationId xmlns:a16="http://schemas.microsoft.com/office/drawing/2014/main" id="{EA32527E-6793-89FC-9622-D11B4BD0C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878" y="-3908"/>
            <a:ext cx="4847610" cy="6858000"/>
          </a:xfrm>
          <a:prstGeom prst="rect">
            <a:avLst/>
          </a:prstGeom>
        </p:spPr>
      </p:pic>
      <p:pic>
        <p:nvPicPr>
          <p:cNvPr id="3" name="圖片 2" descr="一張含有 文字, 文件, 紙張, 黑與白 的圖片&#10;&#10;AI 產生的內容可能不正確。">
            <a:extLst>
              <a:ext uri="{FF2B5EF4-FFF2-40B4-BE49-F238E27FC236}">
                <a16:creationId xmlns:a16="http://schemas.microsoft.com/office/drawing/2014/main" id="{C80B81E9-8A4E-DED9-B416-9E448BCD18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5743" y="-3908"/>
            <a:ext cx="4850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612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FE2AD4B8-51FD-32E4-BC3C-6AC551821C62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黑與白, 寫生, 白色, 黑色 的圖片&#10;&#10;AI 產生的內容可能不正確。">
            <a:extLst>
              <a:ext uri="{FF2B5EF4-FFF2-40B4-BE49-F238E27FC236}">
                <a16:creationId xmlns:a16="http://schemas.microsoft.com/office/drawing/2014/main" id="{8CC766D6-22A2-2760-BC84-656272456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6" y="0"/>
            <a:ext cx="4850376" cy="6858000"/>
          </a:xfrm>
          <a:prstGeom prst="rect">
            <a:avLst/>
          </a:prstGeom>
        </p:spPr>
      </p:pic>
      <p:pic>
        <p:nvPicPr>
          <p:cNvPr id="6" name="圖片 5" descr="一張含有 文字, 文件, 紙張, 黑與白 的圖片&#10;&#10;AI 產生的內容可能不正確。">
            <a:extLst>
              <a:ext uri="{FF2B5EF4-FFF2-40B4-BE49-F238E27FC236}">
                <a16:creationId xmlns:a16="http://schemas.microsoft.com/office/drawing/2014/main" id="{E5B70400-081C-3265-FCB7-32DA77B5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42" y="-3908"/>
            <a:ext cx="4847610" cy="6858000"/>
          </a:xfrm>
          <a:prstGeom prst="rect">
            <a:avLst/>
          </a:prstGeom>
        </p:spPr>
      </p:pic>
      <p:pic>
        <p:nvPicPr>
          <p:cNvPr id="3" name="圖片 2" descr="一張含有 文字, 文件, 紙張, 字型 的圖片&#10;&#10;AI 產生的內容可能不正確。">
            <a:extLst>
              <a:ext uri="{FF2B5EF4-FFF2-40B4-BE49-F238E27FC236}">
                <a16:creationId xmlns:a16="http://schemas.microsoft.com/office/drawing/2014/main" id="{76FDCD2F-39D4-04CF-8EFC-6539168AC5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79" y="-3908"/>
            <a:ext cx="4850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07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242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6CD9E74A-597B-76D3-F869-21AD4F70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6" y="0"/>
            <a:ext cx="10303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7FB42455-6213-6A2B-EDB2-2B56DC70FC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80" y="0"/>
            <a:ext cx="4696959" cy="6858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82318915-46EC-95EE-569C-34DC8E8C8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554" y="0"/>
            <a:ext cx="5425208" cy="6858000"/>
          </a:xfrm>
          <a:prstGeom prst="rect">
            <a:avLst/>
          </a:prstGeo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3074F4F-A39F-D3C6-ACF9-DADB0C125986}"/>
              </a:ext>
            </a:extLst>
          </p:cNvPr>
          <p:cNvSpPr/>
          <p:nvPr/>
        </p:nvSpPr>
        <p:spPr>
          <a:xfrm>
            <a:off x="6820495" y="5597933"/>
            <a:ext cx="4546583" cy="12287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19AC6C3-7F77-9071-7982-47CEC0141682}"/>
              </a:ext>
            </a:extLst>
          </p:cNvPr>
          <p:cNvSpPr/>
          <p:nvPr/>
        </p:nvSpPr>
        <p:spPr>
          <a:xfrm>
            <a:off x="6996418" y="3426232"/>
            <a:ext cx="2218010" cy="79057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9D764FE-4E94-ADC3-CD26-665311C53CCB}"/>
              </a:ext>
            </a:extLst>
          </p:cNvPr>
          <p:cNvSpPr/>
          <p:nvPr/>
        </p:nvSpPr>
        <p:spPr>
          <a:xfrm>
            <a:off x="6890328" y="4293008"/>
            <a:ext cx="4476750" cy="1228725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6BDDB0E8-E603-274A-4302-250455B71F86}"/>
              </a:ext>
            </a:extLst>
          </p:cNvPr>
          <p:cNvSpPr txBox="1"/>
          <p:nvPr/>
        </p:nvSpPr>
        <p:spPr>
          <a:xfrm>
            <a:off x="9581430" y="4533752"/>
            <a:ext cx="1785648" cy="8104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  <a:buNone/>
            </a:pPr>
            <a:r>
              <a:rPr lang="zh-CN" altLang="en-US" sz="1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孔子：不言怪力亂神</a:t>
            </a:r>
            <a:r>
              <a:rPr lang="zh-TW" altLang="en-US" sz="1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漢代道家思想興起，太上老君雛形、</a:t>
            </a:r>
            <a:endParaRPr lang="en-US" altLang="zh-TW" sz="1400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lnSpc>
                <a:spcPts val="1425"/>
              </a:lnSpc>
              <a:buNone/>
            </a:pPr>
            <a:r>
              <a:rPr lang="zh-TW" altLang="en-US" sz="1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神仙信仰萌芽</a:t>
            </a:r>
            <a:r>
              <a:rPr lang="zh-CN" altLang="en-US" sz="1400" b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400" b="0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2E98AE4-2BC9-4B20-E84A-4998A1EF4636}"/>
              </a:ext>
            </a:extLst>
          </p:cNvPr>
          <p:cNvSpPr txBox="1"/>
          <p:nvPr/>
        </p:nvSpPr>
        <p:spPr>
          <a:xfrm>
            <a:off x="9633528" y="6195716"/>
            <a:ext cx="1733550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TW"/>
            </a:defPPr>
            <a:lvl1pPr>
              <a:lnSpc>
                <a:spcPts val="1425"/>
              </a:lnSpc>
              <a:buNone/>
              <a:defRPr sz="1400" b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defRPr>
            </a:lvl1pPr>
          </a:lstStyle>
          <a:p>
            <a:r>
              <a:rPr lang="zh-TW" altLang="en-US" dirty="0"/>
              <a:t>魏晉道教興盛，</a:t>
            </a:r>
            <a:endParaRPr lang="en-US" altLang="zh-TW" dirty="0"/>
          </a:p>
          <a:p>
            <a:r>
              <a:rPr lang="zh-TW" altLang="en-US" dirty="0"/>
              <a:t>神仙譜系擴展，</a:t>
            </a:r>
            <a:endParaRPr lang="en-US" altLang="zh-TW" dirty="0"/>
          </a:p>
          <a:p>
            <a:r>
              <a:rPr lang="zh-TW" altLang="en-US" dirty="0"/>
              <a:t>道德天尊信仰出現</a:t>
            </a:r>
            <a:r>
              <a:rPr lang="zh-CN" altLang="en-US" dirty="0"/>
              <a:t>。</a:t>
            </a:r>
            <a:endParaRPr lang="zh-TW" altLang="en-US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8987C93E-56D6-242B-87AD-A57445F08F2E}"/>
              </a:ext>
            </a:extLst>
          </p:cNvPr>
          <p:cNvSpPr txBox="1"/>
          <p:nvPr/>
        </p:nvSpPr>
        <p:spPr>
          <a:xfrm>
            <a:off x="10352941" y="1382935"/>
            <a:ext cx="1698651" cy="830997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fontAlgn="base"/>
            <a:r>
              <a:rPr lang="en-US" altLang="zh-TW" sz="1600" dirty="0">
                <a:solidFill>
                  <a:srgbClr val="333333"/>
                </a:solidFill>
                <a:latin typeface="Noto Sans TC"/>
              </a:rPr>
              <a:t>2022/04/20</a:t>
            </a:r>
            <a:r>
              <a:rPr lang="zh-CN" altLang="en-US" sz="1600" dirty="0">
                <a:solidFill>
                  <a:srgbClr val="333333"/>
                </a:solidFill>
                <a:latin typeface="Noto Sans TC"/>
              </a:rPr>
              <a:t>，</a:t>
            </a:r>
            <a:endParaRPr lang="en-US" altLang="zh-CN" sz="1600" dirty="0">
              <a:solidFill>
                <a:srgbClr val="333333"/>
              </a:solidFill>
              <a:latin typeface="Noto Sans TC"/>
            </a:endParaRPr>
          </a:p>
          <a:p>
            <a:pPr fontAlgn="base"/>
            <a:r>
              <a:rPr lang="zh-TW" altLang="en-US" sz="1600" b="0" i="0" u="sng" strike="noStrike" dirty="0">
                <a:solidFill>
                  <a:srgbClr val="333333"/>
                </a:solidFill>
                <a:effectLst/>
                <a:latin typeface="Noto Sans TC"/>
                <a:hlinkClick r:id="rId4"/>
              </a:rPr>
              <a:t>奧德．葛米娜</a:t>
            </a:r>
            <a:endParaRPr lang="en-US" altLang="zh-TW" sz="1600" b="0" i="0" u="sng" strike="noStrike" dirty="0">
              <a:solidFill>
                <a:srgbClr val="333333"/>
              </a:solidFill>
              <a:effectLst/>
              <a:latin typeface="Noto Sans TC"/>
            </a:endParaRPr>
          </a:p>
          <a:p>
            <a:pPr fontAlgn="base"/>
            <a:r>
              <a:rPr lang="en-US" altLang="zh-TW" sz="1600" dirty="0"/>
              <a:t>(Aude </a:t>
            </a:r>
            <a:r>
              <a:rPr lang="en-US" altLang="zh-TW" sz="1600" dirty="0" err="1"/>
              <a:t>Goeminne</a:t>
            </a:r>
            <a:r>
              <a:rPr lang="en-US" altLang="zh-TW" sz="1600" dirty="0"/>
              <a:t>)</a:t>
            </a:r>
            <a:endParaRPr lang="zh-TW" altLang="en-US" sz="1600" b="0" i="0" dirty="0">
              <a:solidFill>
                <a:srgbClr val="333333"/>
              </a:solidFill>
              <a:effectLst/>
              <a:latin typeface="Noto Sans TC"/>
            </a:endParaRPr>
          </a:p>
        </p:txBody>
      </p:sp>
    </p:spTree>
    <p:extLst>
      <p:ext uri="{BB962C8B-B14F-4D97-AF65-F5344CB8AC3E}">
        <p14:creationId xmlns:p14="http://schemas.microsoft.com/office/powerpoint/2010/main" val="15766749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37C55C06-BD6A-1AEE-72B7-39F4531B26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6983338"/>
              </p:ext>
            </p:extLst>
          </p:nvPr>
        </p:nvGraphicFramePr>
        <p:xfrm>
          <a:off x="329167" y="4015793"/>
          <a:ext cx="11668293" cy="2332248"/>
        </p:xfrm>
        <a:graphic>
          <a:graphicData uri="http://schemas.openxmlformats.org/drawingml/2006/table">
            <a:tbl>
              <a:tblPr/>
              <a:tblGrid>
                <a:gridCol w="1049196">
                  <a:extLst>
                    <a:ext uri="{9D8B030D-6E8A-4147-A177-3AD203B41FA5}">
                      <a16:colId xmlns:a16="http://schemas.microsoft.com/office/drawing/2014/main" val="3283348998"/>
                    </a:ext>
                  </a:extLst>
                </a:gridCol>
                <a:gridCol w="1277796">
                  <a:extLst>
                    <a:ext uri="{9D8B030D-6E8A-4147-A177-3AD203B41FA5}">
                      <a16:colId xmlns:a16="http://schemas.microsoft.com/office/drawing/2014/main" val="1232778463"/>
                    </a:ext>
                  </a:extLst>
                </a:gridCol>
                <a:gridCol w="1353996">
                  <a:extLst>
                    <a:ext uri="{9D8B030D-6E8A-4147-A177-3AD203B41FA5}">
                      <a16:colId xmlns:a16="http://schemas.microsoft.com/office/drawing/2014/main" val="2762021790"/>
                    </a:ext>
                  </a:extLst>
                </a:gridCol>
                <a:gridCol w="7987305">
                  <a:extLst>
                    <a:ext uri="{9D8B030D-6E8A-4147-A177-3AD203B41FA5}">
                      <a16:colId xmlns:a16="http://schemas.microsoft.com/office/drawing/2014/main" val="1645716060"/>
                    </a:ext>
                  </a:extLst>
                </a:gridCol>
              </a:tblGrid>
              <a:tr h="130103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時期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約西元年代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神祇發展階段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主要特徵與說明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6300668"/>
                  </a:ext>
                </a:extLst>
              </a:tr>
              <a:tr h="2658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東漢～魏晉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400 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雛形期</a:t>
                      </a:r>
                      <a:endParaRPr lang="zh-TW" altLang="en-US" sz="12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「太上老君」崇拜興起，與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老子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思想融合。</a:t>
                      </a:r>
                      <a:endParaRPr lang="en-US" altLang="zh-TW" sz="12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道教初步形成，出現「天尊」稱號。民間信仰中出現「玉皇」或「昊天上帝」稱謂。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9345554"/>
                  </a:ext>
                </a:extLst>
              </a:tr>
              <a:tr h="34725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南北朝～隋唐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400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900 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體系化階段</a:t>
                      </a:r>
                      <a:endParaRPr lang="zh-TW" altLang="en-US" sz="12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道教成為國教。「三清」體系正式確立：① 元始天尊（創化）② 靈寶天尊（教化）③ 道德天尊（太上老君，修道）</a:t>
                      </a:r>
                      <a:endParaRPr lang="en-US" altLang="zh-TW" sz="12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玉皇大帝地位逐漸上升，成為「天界統治者」。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2706479"/>
                  </a:ext>
                </a:extLst>
              </a:tr>
              <a:tr h="2658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宋代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960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1279 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定型期</a:t>
                      </a:r>
                      <a:endParaRPr lang="zh-TW" altLang="en-US" sz="12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玉皇本行集經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出現，明確闡述玉皇的起源與職能。</a:t>
                      </a:r>
                      <a:endParaRPr lang="en-US" altLang="zh-TW" sz="12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三清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—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玉皇的層級體系確立為「上有三清，下有玉皇」。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6055166"/>
                  </a:ext>
                </a:extLst>
              </a:tr>
              <a:tr h="2658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元～明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1271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1644 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普及與文學化階段</a:t>
                      </a:r>
                      <a:endParaRPr lang="zh-TW" altLang="en-US" sz="12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封神演義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》《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三教源流搜神大全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等作品將三清與玉皇的神話敘事文學化、通俗化。</a:t>
                      </a:r>
                      <a:endParaRPr lang="en-US" altLang="zh-TW" sz="12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三清、玉皇信仰深入民間與戲曲傳統。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98316867"/>
                  </a:ext>
                </a:extLst>
              </a:tr>
              <a:tr h="18439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清代以後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1644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1900 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穩定期</a:t>
                      </a:r>
                      <a:endParaRPr lang="zh-TW" altLang="en-US" sz="120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道教神系穩定延續，</a:t>
                      </a:r>
                      <a:endParaRPr lang="en-US" altLang="zh-TW" sz="12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寺廟祭祀中三清與玉皇成為最高主神層級。</a:t>
                      </a:r>
                    </a:p>
                  </a:txBody>
                  <a:tcPr marL="48348" marR="48348" marT="24174" marB="2417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9449990"/>
                  </a:ext>
                </a:extLst>
              </a:tr>
            </a:tbl>
          </a:graphicData>
        </a:graphic>
      </p:graphicFrame>
      <p:sp>
        <p:nvSpPr>
          <p:cNvPr id="4" name="文字方塊 3">
            <a:extLst>
              <a:ext uri="{FF2B5EF4-FFF2-40B4-BE49-F238E27FC236}">
                <a16:creationId xmlns:a16="http://schemas.microsoft.com/office/drawing/2014/main" id="{35529D1B-9000-D2AF-33BC-660B24A0F9E6}"/>
              </a:ext>
            </a:extLst>
          </p:cNvPr>
          <p:cNvSpPr txBox="1"/>
          <p:nvPr/>
        </p:nvSpPr>
        <p:spPr>
          <a:xfrm>
            <a:off x="200025" y="36464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🧭 中國三清與玉皇大帝的發展歷程（含西元對照）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E314ED9-5E11-021A-958D-91F402FB6E13}"/>
              </a:ext>
            </a:extLst>
          </p:cNvPr>
          <p:cNvSpPr txBox="1"/>
          <p:nvPr/>
        </p:nvSpPr>
        <p:spPr>
          <a:xfrm>
            <a:off x="200025" y="42134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🏛️ 西方神話神祇體系發展（含西元年代）</a:t>
            </a: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2C0D2843-3EB7-0C17-7FA3-76DA3116DA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57084116"/>
              </p:ext>
            </p:extLst>
          </p:nvPr>
        </p:nvGraphicFramePr>
        <p:xfrm>
          <a:off x="329167" y="790672"/>
          <a:ext cx="11672333" cy="2386816"/>
        </p:xfrm>
        <a:graphic>
          <a:graphicData uri="http://schemas.openxmlformats.org/drawingml/2006/table">
            <a:tbl>
              <a:tblPr/>
              <a:tblGrid>
                <a:gridCol w="1495866">
                  <a:extLst>
                    <a:ext uri="{9D8B030D-6E8A-4147-A177-3AD203B41FA5}">
                      <a16:colId xmlns:a16="http://schemas.microsoft.com/office/drawing/2014/main" val="1375756811"/>
                    </a:ext>
                  </a:extLst>
                </a:gridCol>
                <a:gridCol w="1610166">
                  <a:extLst>
                    <a:ext uri="{9D8B030D-6E8A-4147-A177-3AD203B41FA5}">
                      <a16:colId xmlns:a16="http://schemas.microsoft.com/office/drawing/2014/main" val="2509109505"/>
                    </a:ext>
                  </a:extLst>
                </a:gridCol>
                <a:gridCol w="1495866">
                  <a:extLst>
                    <a:ext uri="{9D8B030D-6E8A-4147-A177-3AD203B41FA5}">
                      <a16:colId xmlns:a16="http://schemas.microsoft.com/office/drawing/2014/main" val="2777218779"/>
                    </a:ext>
                  </a:extLst>
                </a:gridCol>
                <a:gridCol w="7070435">
                  <a:extLst>
                    <a:ext uri="{9D8B030D-6E8A-4147-A177-3AD203B41FA5}">
                      <a16:colId xmlns:a16="http://schemas.microsoft.com/office/drawing/2014/main" val="14411254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時期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約西元年代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神祇發展階段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主要特徵與說明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663354"/>
                  </a:ext>
                </a:extLst>
              </a:tr>
              <a:tr h="1009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早期希臘宗教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約前 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1600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1200 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多地方神祇時期</a:t>
                      </a:r>
                      <a:endParaRPr lang="en-US" altLang="zh-TW" sz="1200" b="1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邁錫尼文明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各地崇拜不同自然與地方神，如海神、母神「</a:t>
                      </a:r>
                      <a:r>
                        <a:rPr 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Potnia」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等。奧林帕斯神系尚未形成。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2419742"/>
                  </a:ext>
                </a:extLst>
              </a:tr>
              <a:tr h="776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希臘黑暗時代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約前 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1200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800 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口傳神話形成期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特洛伊戰爭與英雄傳說流傳於民間；奧林帕斯十二主神體系逐漸凝聚。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8237056"/>
                  </a:ext>
                </a:extLst>
              </a:tr>
              <a:tr h="1242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荷馬－赫西俄德時期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約前 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800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700 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神話定型期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伊利亞特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》《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奧德賽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》《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神譜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出現，奧林匹斯神系正式確立：宙斯、波塞冬、哈迪斯、雅典娜等。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5077"/>
                  </a:ext>
                </a:extLst>
              </a:tr>
              <a:tr h="1009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古典希臘時期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約前 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500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300 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哲學化與人格化階段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蘇格拉底、柏拉圖等將神祇與道德、理性、命運等哲學概念融合；悲劇詩人使神性人性化。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747377"/>
                  </a:ext>
                </a:extLst>
              </a:tr>
              <a:tr h="1242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希臘化～羅馬時期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約前 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300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～公元 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400 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融合與帝國化階段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羅馬吸收希臘神話，形成對應神祇：朱庇特＝宙斯、維納斯＝阿佛洛狄忒等。</a:t>
                      </a:r>
                      <a:endParaRPr lang="en-US" altLang="zh-TW" sz="12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帝國崇拜將凱撒神化，神祇政治化。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1119116"/>
                  </a:ext>
                </a:extLst>
              </a:tr>
              <a:tr h="10092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晚期古代～中世紀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約公元 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400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1000 </a:t>
                      </a:r>
                      <a:r>
                        <a:rPr lang="zh-TW" altLang="en-US" sz="12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信仰轉型期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基督教興起取代多神信仰，舊神話轉為文學與象徵。古典神祇被吸收入基督教藝術與寓言中。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220033"/>
                  </a:ext>
                </a:extLst>
              </a:tr>
              <a:tr h="12421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文藝復興時期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約公元 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1400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1600 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再詮釋與象徵化階段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古希臘羅馬神話重現於文藝、繪畫與詩歌中（如波提切利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維納斯的誕生</a:t>
                      </a:r>
                      <a:r>
                        <a:rPr lang="en-US" altLang="zh-TW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</a:t>
                      </a: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）。</a:t>
                      </a:r>
                      <a:endParaRPr lang="en-US" altLang="zh-TW" sz="12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2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神祇形象轉為人文主義象徵。</a:t>
                      </a:r>
                    </a:p>
                  </a:txBody>
                  <a:tcPr marL="43083" marR="43083" marT="21541" marB="215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45129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020442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>
            <a:extLst>
              <a:ext uri="{FF2B5EF4-FFF2-40B4-BE49-F238E27FC236}">
                <a16:creationId xmlns:a16="http://schemas.microsoft.com/office/drawing/2014/main" id="{CD2C1924-2115-92CA-E527-3EFEAA15D6F7}"/>
              </a:ext>
            </a:extLst>
          </p:cNvPr>
          <p:cNvSpPr txBox="1"/>
          <p:nvPr/>
        </p:nvSpPr>
        <p:spPr>
          <a:xfrm>
            <a:off x="1033462" y="6145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/>
              <a:t>🧩 東西方對照摘要（快速參照）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2586D28-F21D-B211-63A9-C1645C407B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295670"/>
              </p:ext>
            </p:extLst>
          </p:nvPr>
        </p:nvGraphicFramePr>
        <p:xfrm>
          <a:off x="1033462" y="983866"/>
          <a:ext cx="10529888" cy="5369829"/>
        </p:xfrm>
        <a:graphic>
          <a:graphicData uri="http://schemas.openxmlformats.org/drawingml/2006/table">
            <a:tbl>
              <a:tblPr/>
              <a:tblGrid>
                <a:gridCol w="1429134">
                  <a:extLst>
                    <a:ext uri="{9D8B030D-6E8A-4147-A177-3AD203B41FA5}">
                      <a16:colId xmlns:a16="http://schemas.microsoft.com/office/drawing/2014/main" val="2813779006"/>
                    </a:ext>
                  </a:extLst>
                </a:gridCol>
                <a:gridCol w="4685916">
                  <a:extLst>
                    <a:ext uri="{9D8B030D-6E8A-4147-A177-3AD203B41FA5}">
                      <a16:colId xmlns:a16="http://schemas.microsoft.com/office/drawing/2014/main" val="509923550"/>
                    </a:ext>
                  </a:extLst>
                </a:gridCol>
                <a:gridCol w="4414838">
                  <a:extLst>
                    <a:ext uri="{9D8B030D-6E8A-4147-A177-3AD203B41FA5}">
                      <a16:colId xmlns:a16="http://schemas.microsoft.com/office/drawing/2014/main" val="4255725114"/>
                    </a:ext>
                  </a:extLst>
                </a:gridCol>
              </a:tblGrid>
              <a:tr h="19126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時間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中國神話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TW" altLang="en-US" sz="18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西方神話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4063155"/>
                  </a:ext>
                </a:extLst>
              </a:tr>
              <a:tr h="76507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約前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3000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1600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上古創世時期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盤古開天闢地；伏羲畫八卦、制定婚姻制度；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女媧造人、補天；</a:t>
                      </a: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神農氏嚐百草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、教農耕。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形成「天地創世、人文肇始」神話系統。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克里特與邁錫尼前文明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母神與自然神崇拜（</a:t>
                      </a:r>
                      <a:r>
                        <a:rPr lang="en-US" altLang="zh-TW" sz="1400" dirty="0" err="1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Potnia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、大地母神），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以生育與自然循環為信仰核心。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奧林帕斯神族尚未出現。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4763265"/>
                  </a:ext>
                </a:extLst>
              </a:tr>
              <a:tr h="765434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約前 </a:t>
                      </a:r>
                      <a:r>
                        <a:rPr lang="en-US" altLang="zh-TW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1600</a:t>
                      </a:r>
                      <a:r>
                        <a:rPr lang="zh-TW" altLang="en-US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1000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商周時期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上帝與祖先崇拜成形。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神話逐漸與禮制、祭祀結合（「天命」思想萌芽）。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邁錫尼文明至希臘黑暗時代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地方神與英雄傳說（特洛伊戰爭）流傳，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為荷馬史詩素材。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118012"/>
                  </a:ext>
                </a:extLst>
              </a:tr>
              <a:tr h="732932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約前 </a:t>
                      </a:r>
                      <a:r>
                        <a:rPr lang="en-US" altLang="zh-TW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800</a:t>
                      </a:r>
                      <a:r>
                        <a:rPr lang="zh-TW" altLang="en-US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400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春秋戰國～早漢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山海經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形成，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收錄</a:t>
                      </a:r>
                      <a:r>
                        <a:rPr lang="zh-TW" altLang="en-US" sz="14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伏羲、女媧、神農、夸父、共工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等上古神話。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展現多神、地理與自然神融合的宇宙觀。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荷馬、赫西俄德時期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伊利亞特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》《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神譜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</a:t>
                      </a: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確立奧林匹斯神系（</a:t>
                      </a:r>
                      <a:r>
                        <a:rPr lang="zh-TW" altLang="en-US" sz="1400" b="1" dirty="0">
                          <a:solidFill>
                            <a:srgbClr val="0000FF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宙斯、波塞冬、雅典娜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等）。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神祇人格化、家族化。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0636191"/>
                  </a:ext>
                </a:extLst>
              </a:tr>
              <a:tr h="7508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</a:t>
                      </a:r>
                      <a:r>
                        <a:rPr lang="zh-TW" altLang="en-US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400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漢至魏晉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道教興起，太上老君（道德天尊）信仰形成。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神仙信仰與上古神話融合，構築「天界階層」。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羅馬帝國時期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吸收希臘神話，朱庇特＝宙斯；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凱撒等帝王神化，</a:t>
                      </a:r>
                      <a:r>
                        <a:rPr lang="zh-TW" altLang="en-US" sz="1400" b="1" dirty="0">
                          <a:solidFill>
                            <a:srgbClr val="FF0000"/>
                          </a:solidFill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宗教政治化。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206747"/>
                  </a:ext>
                </a:extLst>
              </a:tr>
              <a:tr h="8204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400</a:t>
                      </a:r>
                      <a:r>
                        <a:rPr lang="zh-TW" altLang="en-US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4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900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唐代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三清體系確立。玉皇大帝地位上升，成為天界主宰。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民間信仰中出現二郎神（楊戩）等護法神形象。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基督教時代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多神信仰衰落，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古典神話轉為文學與寓言象徵。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7313881"/>
                  </a:ext>
                </a:extLst>
              </a:tr>
              <a:tr h="90852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960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～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1600</a:t>
                      </a:r>
                    </a:p>
                  </a:txBody>
                  <a:tcPr marL="47817" marR="47817" marT="23908" marB="23908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宋～明時期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《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封神演義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》《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西遊記</a:t>
                      </a:r>
                      <a:r>
                        <a:rPr lang="en-US" altLang="zh-TW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》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形成神魔文學高峰。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楊戩（二郎神）與哪吒成為重要的戰神與護法神形象。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三清、玉皇體系文學化、普及化，道教神譜固定。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4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文藝復興</a:t>
                      </a: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：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古希臘羅馬神話被再詮釋，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神祇重現於藝術、詩歌與繪畫</a:t>
                      </a:r>
                      <a:endParaRPr lang="en-US" altLang="zh-TW" sz="14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  <a:p>
                      <a:pPr>
                        <a:buNone/>
                      </a:pPr>
                      <a:r>
                        <a:rPr lang="zh-TW" altLang="en-US" sz="14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（如維納斯、阿波羅、邱比特等），象徵人文理想。</a:t>
                      </a:r>
                    </a:p>
                  </a:txBody>
                  <a:tcPr marL="47817" marR="47817" marT="23908" marB="2390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0140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41887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圖表, 筆跡, 字型 的圖片&#10;&#10;AI 產生的內容可能不正確。">
            <a:extLst>
              <a:ext uri="{FF2B5EF4-FFF2-40B4-BE49-F238E27FC236}">
                <a16:creationId xmlns:a16="http://schemas.microsoft.com/office/drawing/2014/main" id="{1102093D-1C76-2A26-F1B5-1CB391E5A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15" y="0"/>
            <a:ext cx="484761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72AEF3-172F-3BBF-0D19-04D99B97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7" y="0"/>
            <a:ext cx="4850376" cy="685800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4F26B1A-E0A2-64A9-29F3-744BCF364236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F97888C-D874-8291-EE58-F748113AD88C}"/>
              </a:ext>
            </a:extLst>
          </p:cNvPr>
          <p:cNvSpPr/>
          <p:nvPr/>
        </p:nvSpPr>
        <p:spPr>
          <a:xfrm>
            <a:off x="6510339" y="1009651"/>
            <a:ext cx="3114674" cy="3395662"/>
          </a:xfrm>
          <a:prstGeom prst="roundRect">
            <a:avLst>
              <a:gd name="adj" fmla="val 47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4A45C29-18DD-9192-F474-D0E5D3DAF4FC}"/>
              </a:ext>
            </a:extLst>
          </p:cNvPr>
          <p:cNvSpPr/>
          <p:nvPr/>
        </p:nvSpPr>
        <p:spPr>
          <a:xfrm>
            <a:off x="3413332" y="1290639"/>
            <a:ext cx="253793" cy="2957511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18B03DFB-AEB0-CAD6-0DCD-D875A3120538}"/>
              </a:ext>
            </a:extLst>
          </p:cNvPr>
          <p:cNvSpPr/>
          <p:nvPr/>
        </p:nvSpPr>
        <p:spPr>
          <a:xfrm>
            <a:off x="1374981" y="4405313"/>
            <a:ext cx="3600609" cy="1559069"/>
          </a:xfrm>
          <a:prstGeom prst="roundRect">
            <a:avLst>
              <a:gd name="adj" fmla="val 13335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① 死亡率反轉的分水嶺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② 平均壽命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(80.23)</a:t>
            </a: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③ 健康壽命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(72.45)</a:t>
            </a:r>
          </a:p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④ </a:t>
            </a:r>
            <a:r>
              <a:rPr lang="zh-TW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概念性老化速率</a:t>
            </a:r>
            <a:endParaRPr lang="en-US" altLang="zh-TW" b="1" dirty="0">
              <a:solidFill>
                <a:srgbClr val="FF0000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CN" b="1" dirty="0">
                <a:solidFill>
                  <a:srgbClr val="FF0000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    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不健康生活所占的比例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(9.7%)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07489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6ACFE2-7905-0FE8-07AC-2BF04502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090" y="3584323"/>
            <a:ext cx="2703378" cy="3054552"/>
          </a:xfrm>
          <a:prstGeom prst="rect">
            <a:avLst/>
          </a:prstGeom>
        </p:spPr>
      </p:pic>
      <p:pic>
        <p:nvPicPr>
          <p:cNvPr id="6" name="圖片 5" descr="一張含有 圖表, 繪圖, 行, 文字 的圖片&#10;&#10;AI 產生的內容可能不正確。">
            <a:extLst>
              <a:ext uri="{FF2B5EF4-FFF2-40B4-BE49-F238E27FC236}">
                <a16:creationId xmlns:a16="http://schemas.microsoft.com/office/drawing/2014/main" id="{4B194947-92B8-8176-60FE-354C8EC69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603" y="3094181"/>
            <a:ext cx="5721884" cy="35592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D14156F-8067-CEA1-836D-7E7DD93F4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89534583"/>
              </p:ext>
            </p:extLst>
          </p:nvPr>
        </p:nvGraphicFramePr>
        <p:xfrm>
          <a:off x="467593" y="204610"/>
          <a:ext cx="8683079" cy="3224390"/>
        </p:xfrm>
        <a:graphic>
          <a:graphicData uri="http://schemas.openxmlformats.org/drawingml/2006/table">
            <a:tbl>
              <a:tblPr/>
              <a:tblGrid>
                <a:gridCol w="393441">
                  <a:extLst>
                    <a:ext uri="{9D8B030D-6E8A-4147-A177-3AD203B41FA5}">
                      <a16:colId xmlns:a16="http://schemas.microsoft.com/office/drawing/2014/main" val="1387458468"/>
                    </a:ext>
                  </a:extLst>
                </a:gridCol>
                <a:gridCol w="435938">
                  <a:extLst>
                    <a:ext uri="{9D8B030D-6E8A-4147-A177-3AD203B41FA5}">
                      <a16:colId xmlns:a16="http://schemas.microsoft.com/office/drawing/2014/main" val="3981038884"/>
                    </a:ext>
                  </a:extLst>
                </a:gridCol>
                <a:gridCol w="837203">
                  <a:extLst>
                    <a:ext uri="{9D8B030D-6E8A-4147-A177-3AD203B41FA5}">
                      <a16:colId xmlns:a16="http://schemas.microsoft.com/office/drawing/2014/main" val="293752711"/>
                    </a:ext>
                  </a:extLst>
                </a:gridCol>
                <a:gridCol w="1083312">
                  <a:extLst>
                    <a:ext uri="{9D8B030D-6E8A-4147-A177-3AD203B41FA5}">
                      <a16:colId xmlns:a16="http://schemas.microsoft.com/office/drawing/2014/main" val="2228457055"/>
                    </a:ext>
                  </a:extLst>
                </a:gridCol>
                <a:gridCol w="871916">
                  <a:extLst>
                    <a:ext uri="{9D8B030D-6E8A-4147-A177-3AD203B41FA5}">
                      <a16:colId xmlns:a16="http://schemas.microsoft.com/office/drawing/2014/main" val="4123640103"/>
                    </a:ext>
                  </a:extLst>
                </a:gridCol>
                <a:gridCol w="350943">
                  <a:extLst>
                    <a:ext uri="{9D8B030D-6E8A-4147-A177-3AD203B41FA5}">
                      <a16:colId xmlns:a16="http://schemas.microsoft.com/office/drawing/2014/main" val="4137563109"/>
                    </a:ext>
                  </a:extLst>
                </a:gridCol>
                <a:gridCol w="350943">
                  <a:extLst>
                    <a:ext uri="{9D8B030D-6E8A-4147-A177-3AD203B41FA5}">
                      <a16:colId xmlns:a16="http://schemas.microsoft.com/office/drawing/2014/main" val="790957116"/>
                    </a:ext>
                  </a:extLst>
                </a:gridCol>
                <a:gridCol w="350943">
                  <a:extLst>
                    <a:ext uri="{9D8B030D-6E8A-4147-A177-3AD203B41FA5}">
                      <a16:colId xmlns:a16="http://schemas.microsoft.com/office/drawing/2014/main" val="1412816168"/>
                    </a:ext>
                  </a:extLst>
                </a:gridCol>
                <a:gridCol w="350943">
                  <a:extLst>
                    <a:ext uri="{9D8B030D-6E8A-4147-A177-3AD203B41FA5}">
                      <a16:colId xmlns:a16="http://schemas.microsoft.com/office/drawing/2014/main" val="3268029047"/>
                    </a:ext>
                  </a:extLst>
                </a:gridCol>
                <a:gridCol w="350943">
                  <a:extLst>
                    <a:ext uri="{9D8B030D-6E8A-4147-A177-3AD203B41FA5}">
                      <a16:colId xmlns:a16="http://schemas.microsoft.com/office/drawing/2014/main" val="1040828951"/>
                    </a:ext>
                  </a:extLst>
                </a:gridCol>
                <a:gridCol w="350943">
                  <a:extLst>
                    <a:ext uri="{9D8B030D-6E8A-4147-A177-3AD203B41FA5}">
                      <a16:colId xmlns:a16="http://schemas.microsoft.com/office/drawing/2014/main" val="710243057"/>
                    </a:ext>
                  </a:extLst>
                </a:gridCol>
                <a:gridCol w="435938">
                  <a:extLst>
                    <a:ext uri="{9D8B030D-6E8A-4147-A177-3AD203B41FA5}">
                      <a16:colId xmlns:a16="http://schemas.microsoft.com/office/drawing/2014/main" val="3211967909"/>
                    </a:ext>
                  </a:extLst>
                </a:gridCol>
                <a:gridCol w="350943">
                  <a:extLst>
                    <a:ext uri="{9D8B030D-6E8A-4147-A177-3AD203B41FA5}">
                      <a16:colId xmlns:a16="http://schemas.microsoft.com/office/drawing/2014/main" val="1352728816"/>
                    </a:ext>
                  </a:extLst>
                </a:gridCol>
                <a:gridCol w="435938">
                  <a:extLst>
                    <a:ext uri="{9D8B030D-6E8A-4147-A177-3AD203B41FA5}">
                      <a16:colId xmlns:a16="http://schemas.microsoft.com/office/drawing/2014/main" val="2008410243"/>
                    </a:ext>
                  </a:extLst>
                </a:gridCol>
                <a:gridCol w="435938">
                  <a:extLst>
                    <a:ext uri="{9D8B030D-6E8A-4147-A177-3AD203B41FA5}">
                      <a16:colId xmlns:a16="http://schemas.microsoft.com/office/drawing/2014/main" val="1153127436"/>
                    </a:ext>
                  </a:extLst>
                </a:gridCol>
                <a:gridCol w="648427">
                  <a:extLst>
                    <a:ext uri="{9D8B030D-6E8A-4147-A177-3AD203B41FA5}">
                      <a16:colId xmlns:a16="http://schemas.microsoft.com/office/drawing/2014/main" val="399620869"/>
                    </a:ext>
                  </a:extLst>
                </a:gridCol>
                <a:gridCol w="648427">
                  <a:extLst>
                    <a:ext uri="{9D8B030D-6E8A-4147-A177-3AD203B41FA5}">
                      <a16:colId xmlns:a16="http://schemas.microsoft.com/office/drawing/2014/main" val="3182134364"/>
                    </a:ext>
                  </a:extLst>
                </a:gridCol>
              </a:tblGrid>
              <a:tr h="212527">
                <a:tc gridSpan="17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死亡率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—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各年齡別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 依 期間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項目 與 性別 （最近更新日：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2025-08-29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 單位：人</a:t>
                      </a:r>
                      <a:r>
                        <a:rPr lang="en-US" altLang="zh-TW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十萬人）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254417"/>
                  </a:ext>
                </a:extLst>
              </a:tr>
              <a:tr h="249012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</a:t>
                      </a: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(0</a:t>
                      </a: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)—</a:t>
                      </a: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總數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</a:t>
                      </a: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(0</a:t>
                      </a: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)—</a:t>
                      </a: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新生兒</a:t>
                      </a: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(0-4</a:t>
                      </a: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週</a:t>
                      </a: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1-4</a:t>
                      </a: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5-14</a:t>
                      </a: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15-24</a:t>
                      </a: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25-44</a:t>
                      </a: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45-64</a:t>
                      </a: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歲以上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38052"/>
                  </a:ext>
                </a:extLst>
              </a:tr>
              <a:tr h="21252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89634"/>
                  </a:ext>
                </a:extLst>
              </a:tr>
              <a:tr h="2125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2013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416.4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348.3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197.3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218.4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42.2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140.3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283.4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4,504.00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2,877.60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821916"/>
                  </a:ext>
                </a:extLst>
              </a:tr>
              <a:tr h="2125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2014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442.8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315.7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286.8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224.7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42.4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143.4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61.3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679.6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289.4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4,524.00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2,953.40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9059"/>
                  </a:ext>
                </a:extLst>
              </a:tr>
              <a:tr h="2125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2015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450.3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367.3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268.0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235.3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143.9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62.5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687.1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293.1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4,269.20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2,827.10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150083"/>
                  </a:ext>
                </a:extLst>
              </a:tr>
              <a:tr h="2125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464.3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363.9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294.4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230.5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146.7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278.7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4,326.00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2,752.10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58303"/>
                  </a:ext>
                </a:extLst>
              </a:tr>
              <a:tr h="2125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2017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499.1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357.3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338.9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227.4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44.7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138.6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675.6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298.4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4,033.00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2,719.60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79664"/>
                  </a:ext>
                </a:extLst>
              </a:tr>
              <a:tr h="2125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2018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359.5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303.3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677.7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275.3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3,908.70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2,586.20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49326"/>
                  </a:ext>
                </a:extLst>
              </a:tr>
              <a:tr h="2125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2019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546.9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451.2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401.6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340.2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130.2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701.5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286.5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3,788.30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2,530.80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357147"/>
                  </a:ext>
                </a:extLst>
              </a:tr>
              <a:tr h="2125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389.4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396.2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259.6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291.1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59.2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118.5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55.2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643.6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281.4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3,572.60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2,371.10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68758"/>
                  </a:ext>
                </a:extLst>
              </a:tr>
              <a:tr h="2125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547.1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360.3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243.0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126.4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283.1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3,812.50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2,543.50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009224"/>
                  </a:ext>
                </a:extLst>
              </a:tr>
              <a:tr h="2125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454.2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428.6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299.8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272.8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125.7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63.8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730.7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298.3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4,277.10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2,788.20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838382"/>
                  </a:ext>
                </a:extLst>
              </a:tr>
              <a:tr h="212527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690.4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472.6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517.8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292.6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729.8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290.3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3,891.00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2,550.10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65276"/>
                  </a:ext>
                </a:extLst>
              </a:tr>
              <a:tr h="212527">
                <a:tc gridSpan="17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資料來源： 新北市</a:t>
                      </a:r>
                      <a:r>
                        <a:rPr lang="zh-CN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政府</a:t>
                      </a:r>
                      <a:endParaRPr lang="zh-TW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977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5BD269E9-5175-F43E-6801-70C0EBAF433F}"/>
              </a:ext>
            </a:extLst>
          </p:cNvPr>
          <p:cNvSpPr txBox="1"/>
          <p:nvPr/>
        </p:nvSpPr>
        <p:spPr>
          <a:xfrm>
            <a:off x="2051784" y="3186174"/>
            <a:ext cx="6487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https://oas.bas.ntpc.gov.tw/BAS/pxweb/Dialog/Saveshow.asp</a:t>
            </a:r>
          </a:p>
        </p:txBody>
      </p:sp>
      <p:cxnSp>
        <p:nvCxnSpPr>
          <p:cNvPr id="4" name="直線接點 3">
            <a:extLst>
              <a:ext uri="{FF2B5EF4-FFF2-40B4-BE49-F238E27FC236}">
                <a16:creationId xmlns:a16="http://schemas.microsoft.com/office/drawing/2014/main" id="{6941B2A7-9879-D495-D024-B4E71AC06F00}"/>
              </a:ext>
            </a:extLst>
          </p:cNvPr>
          <p:cNvCxnSpPr>
            <a:cxnSpLocks/>
          </p:cNvCxnSpPr>
          <p:nvPr/>
        </p:nvCxnSpPr>
        <p:spPr>
          <a:xfrm>
            <a:off x="8408554" y="3584323"/>
            <a:ext cx="0" cy="2764522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3CA29B0-07B0-7ECA-223A-629F51A4F208}"/>
              </a:ext>
            </a:extLst>
          </p:cNvPr>
          <p:cNvSpPr/>
          <p:nvPr/>
        </p:nvSpPr>
        <p:spPr>
          <a:xfrm>
            <a:off x="7023908" y="3584323"/>
            <a:ext cx="2769291" cy="750565"/>
          </a:xfrm>
          <a:prstGeom prst="roundRect">
            <a:avLst>
              <a:gd name="adj" fmla="val 21642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① 死亡率反轉的分水嶺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年來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幾乎沒有變化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8884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圖片 23" descr="一張含有 文字, 行, 圖表, 繪圖 的圖片&#10;&#10;AI 產生的內容可能不正確。">
            <a:extLst>
              <a:ext uri="{FF2B5EF4-FFF2-40B4-BE49-F238E27FC236}">
                <a16:creationId xmlns:a16="http://schemas.microsoft.com/office/drawing/2014/main" id="{FB377DDA-528A-25EE-9A26-9ED573A059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724" y="579889"/>
            <a:ext cx="9919919" cy="5916881"/>
          </a:xfrm>
          <a:prstGeom prst="rect">
            <a:avLst/>
          </a:prstGeom>
        </p:spPr>
      </p:pic>
      <p:grpSp>
        <p:nvGrpSpPr>
          <p:cNvPr id="14" name="群組 13">
            <a:extLst>
              <a:ext uri="{FF2B5EF4-FFF2-40B4-BE49-F238E27FC236}">
                <a16:creationId xmlns:a16="http://schemas.microsoft.com/office/drawing/2014/main" id="{9CDFED20-8C99-154F-C963-142A239F6338}"/>
              </a:ext>
            </a:extLst>
          </p:cNvPr>
          <p:cNvGrpSpPr/>
          <p:nvPr/>
        </p:nvGrpSpPr>
        <p:grpSpPr>
          <a:xfrm>
            <a:off x="5307012" y="2561584"/>
            <a:ext cx="561108" cy="3200401"/>
            <a:chOff x="3584865" y="1537854"/>
            <a:chExt cx="561108" cy="3200401"/>
          </a:xfrm>
        </p:grpSpPr>
        <p:cxnSp>
          <p:nvCxnSpPr>
            <p:cNvPr id="11" name="直線接點 10">
              <a:extLst>
                <a:ext uri="{FF2B5EF4-FFF2-40B4-BE49-F238E27FC236}">
                  <a16:creationId xmlns:a16="http://schemas.microsoft.com/office/drawing/2014/main" id="{EA204F26-2040-0161-7438-77D28A56FBFC}"/>
                </a:ext>
              </a:extLst>
            </p:cNvPr>
            <p:cNvCxnSpPr>
              <a:cxnSpLocks/>
            </p:cNvCxnSpPr>
            <p:nvPr/>
          </p:nvCxnSpPr>
          <p:spPr>
            <a:xfrm>
              <a:off x="3865419" y="1911927"/>
              <a:ext cx="0" cy="282632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: 圓角 12">
              <a:extLst>
                <a:ext uri="{FF2B5EF4-FFF2-40B4-BE49-F238E27FC236}">
                  <a16:creationId xmlns:a16="http://schemas.microsoft.com/office/drawing/2014/main" id="{C9347378-8AA7-0967-744C-8D3C64490881}"/>
                </a:ext>
              </a:extLst>
            </p:cNvPr>
            <p:cNvSpPr/>
            <p:nvPr/>
          </p:nvSpPr>
          <p:spPr>
            <a:xfrm>
              <a:off x="3584865" y="1537854"/>
              <a:ext cx="561108" cy="374073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solidFill>
                    <a:srgbClr val="FF0000"/>
                  </a:solidFill>
                </a:rPr>
                <a:t>①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4" name="文字方塊 3">
            <a:extLst>
              <a:ext uri="{FF2B5EF4-FFF2-40B4-BE49-F238E27FC236}">
                <a16:creationId xmlns:a16="http://schemas.microsoft.com/office/drawing/2014/main" id="{91D32F5C-553B-67A6-7E20-424133C50482}"/>
              </a:ext>
            </a:extLst>
          </p:cNvPr>
          <p:cNvSpPr txBox="1"/>
          <p:nvPr/>
        </p:nvSpPr>
        <p:spPr>
          <a:xfrm>
            <a:off x="3764108" y="1451218"/>
            <a:ext cx="46629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谷底（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Turning Point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）都在 </a:t>
            </a:r>
            <a:r>
              <a:rPr lang="en-US" altLang="zh-TW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5–14 </a:t>
            </a:r>
            <a:r>
              <a:rPr lang="zh-TW" altLang="en-US" b="1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歲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僅數值微幅變動</a:t>
            </a:r>
            <a:endParaRPr lang="en-US" altLang="zh-TW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約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11.9 → 12.9/10⁵</a:t>
            </a:r>
            <a:r>
              <a:rPr lang="zh-CN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 </a:t>
            </a:r>
            <a:r>
              <a:rPr lang="en-US" altLang="zh-CN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0.0119% </a:t>
            </a:r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→ 0.012.9%</a:t>
            </a:r>
            <a:r>
              <a:rPr lang="en-US" altLang="zh-CN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5" name="矩形: 圓角 4">
            <a:extLst>
              <a:ext uri="{FF2B5EF4-FFF2-40B4-BE49-F238E27FC236}">
                <a16:creationId xmlns:a16="http://schemas.microsoft.com/office/drawing/2014/main" id="{8A14CF9F-73B1-B678-3E79-A07555F6835C}"/>
              </a:ext>
            </a:extLst>
          </p:cNvPr>
          <p:cNvSpPr/>
          <p:nvPr/>
        </p:nvSpPr>
        <p:spPr>
          <a:xfrm rot="1393445">
            <a:off x="1921135" y="3141679"/>
            <a:ext cx="883225" cy="2389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2"/>
                </a:solidFill>
              </a:rPr>
              <a:t>2013</a:t>
            </a:r>
            <a:endParaRPr lang="zh-TW" altLang="en-US" dirty="0">
              <a:solidFill>
                <a:schemeClr val="accent2"/>
              </a:solidFill>
            </a:endParaRPr>
          </a:p>
        </p:txBody>
      </p:sp>
      <p:sp>
        <p:nvSpPr>
          <p:cNvPr id="6" name="矩形: 圓角 5">
            <a:extLst>
              <a:ext uri="{FF2B5EF4-FFF2-40B4-BE49-F238E27FC236}">
                <a16:creationId xmlns:a16="http://schemas.microsoft.com/office/drawing/2014/main" id="{5AC98185-5752-60F9-3DE7-3DA9B4D29F4A}"/>
              </a:ext>
            </a:extLst>
          </p:cNvPr>
          <p:cNvSpPr/>
          <p:nvPr/>
        </p:nvSpPr>
        <p:spPr>
          <a:xfrm rot="698109">
            <a:off x="2147875" y="2481316"/>
            <a:ext cx="883225" cy="238991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accent4"/>
                </a:solidFill>
              </a:rPr>
              <a:t>2023</a:t>
            </a:r>
            <a:endParaRPr lang="zh-TW" altLang="en-US" dirty="0">
              <a:solidFill>
                <a:schemeClr val="accent4"/>
              </a:solidFill>
            </a:endParaRP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518403BF-5CDA-DDD5-D23F-BC1F248D1D40}"/>
              </a:ext>
            </a:extLst>
          </p:cNvPr>
          <p:cNvSpPr/>
          <p:nvPr/>
        </p:nvSpPr>
        <p:spPr>
          <a:xfrm>
            <a:off x="4202920" y="3039566"/>
            <a:ext cx="2769291" cy="750565"/>
          </a:xfrm>
          <a:prstGeom prst="roundRect">
            <a:avLst>
              <a:gd name="adj" fmla="val 21642"/>
            </a:avLst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① 死亡率反轉的分水嶺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年來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幾乎沒有變化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1776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</TotalTime>
  <Words>4073</Words>
  <Application>Microsoft Office PowerPoint</Application>
  <PresentationFormat>寬螢幕</PresentationFormat>
  <Paragraphs>874</Paragraphs>
  <Slides>34</Slides>
  <Notes>5</Notes>
  <HiddenSlides>0</HiddenSlides>
  <MMClips>0</MMClips>
  <ScaleCrop>false</ScaleCrop>
  <HeadingPairs>
    <vt:vector size="8" baseType="variant">
      <vt:variant>
        <vt:lpstr>使用字型</vt:lpstr>
      </vt:variant>
      <vt:variant>
        <vt:i4>16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2</vt:i4>
      </vt:variant>
      <vt:variant>
        <vt:lpstr>投影片標題</vt:lpstr>
      </vt:variant>
      <vt:variant>
        <vt:i4>34</vt:i4>
      </vt:variant>
    </vt:vector>
  </HeadingPairs>
  <TitlesOfParts>
    <vt:vector size="53" baseType="lpstr">
      <vt:lpstr>CharisSIL</vt:lpstr>
      <vt:lpstr>ElsevierGulliver</vt:lpstr>
      <vt:lpstr>ElsevierSans</vt:lpstr>
      <vt:lpstr>Inherit</vt:lpstr>
      <vt:lpstr>Noto Sans TC</vt:lpstr>
      <vt:lpstr>STIX-Regular</vt:lpstr>
      <vt:lpstr>Times LT Std</vt:lpstr>
      <vt:lpstr>TitilliumWeb-Regular</vt:lpstr>
      <vt:lpstr>TitilliumWeb-SemiBold</vt:lpstr>
      <vt:lpstr>新細明體</vt:lpstr>
      <vt:lpstr>標楷體</vt:lpstr>
      <vt:lpstr>Aptos</vt:lpstr>
      <vt:lpstr>Aptos Display</vt:lpstr>
      <vt:lpstr>Arial</vt:lpstr>
      <vt:lpstr>Lato</vt:lpstr>
      <vt:lpstr>Times New Roman</vt:lpstr>
      <vt:lpstr>Office 佈景主題</vt:lpstr>
      <vt:lpstr>Acrobat Document</vt:lpstr>
      <vt:lpstr>Paintbrush Picture</vt:lpstr>
      <vt:lpstr>第三章 整個夏日之後-老化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林建和 Lawrence</dc:creator>
  <cp:lastModifiedBy>林建和</cp:lastModifiedBy>
  <cp:revision>41</cp:revision>
  <dcterms:created xsi:type="dcterms:W3CDTF">2025-10-21T02:02:18Z</dcterms:created>
  <dcterms:modified xsi:type="dcterms:W3CDTF">2025-10-25T16:00:46Z</dcterms:modified>
</cp:coreProperties>
</file>